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61" r:id="rId7"/>
    <p:sldId id="262" r:id="rId8"/>
    <p:sldId id="273" r:id="rId9"/>
    <p:sldId id="272" r:id="rId10"/>
    <p:sldId id="263" r:id="rId11"/>
    <p:sldId id="265" r:id="rId12"/>
    <p:sldId id="266" r:id="rId13"/>
    <p:sldId id="269" r:id="rId14"/>
    <p:sldId id="274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564EAF-4674-6741-FFD3-EE8252816838}" v="37" dt="2024-10-25T10:35:41.648"/>
    <p1510:client id="{409FAA98-DE9B-465E-BD1C-190FD351A631}" v="18" dt="2024-10-25T11:16:41.979"/>
    <p1510:client id="{C0A66479-E397-4467-8A65-3332765E7E1C}" v="1" dt="2024-10-24T16:36:06.841"/>
    <p1510:client id="{F120E788-038A-08FD-FA13-42B3430ADD76}" v="7" dt="2024-10-25T11:06:26.5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BE8B4-BFB2-CE37-3846-B048EDF58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71591C-67D3-AE42-5C6E-23B1F26375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93892-3E4F-4623-25A0-7F0407739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DCA19-01F8-4882-9DD4-47B728476570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421E3-2920-6EF2-77A5-2469733EC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F06D49-071C-0186-7EA2-7CE6D788D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359B-56FC-4417-B966-D9B02466C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8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F2174-68ED-D1D7-8286-A81B2A586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481AB1-94DB-AC41-653D-00B4000196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EF5CB-F571-F260-298A-63EFC0C3A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DCA19-01F8-4882-9DD4-47B728476570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B56BF-061B-1A9F-3D59-F1C776E0D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45483C-6B32-37F5-6C0D-FB114CE3C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359B-56FC-4417-B966-D9B02466C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424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C96F84-5463-1F61-5835-D228FFC62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D998E0-166A-2799-3C20-A00332FB62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D01AC-D129-ED60-01F9-66D50A130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DCA19-01F8-4882-9DD4-47B728476570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486E2A-C6C2-F829-1EDB-B8545A1E8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F5FE3-4B79-B906-2548-DD30119E8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359B-56FC-4417-B966-D9B02466C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46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D75A8-0C6C-74CF-2C8C-1984593AF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AD522-F7F0-1A1C-C618-27531065E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1CF7CB-204C-22CD-0B83-A4C661B0B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DCA19-01F8-4882-9DD4-47B728476570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DC80A-31A5-6DCC-FCA9-F9741FAAB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3A283-66D1-959D-3448-72E741723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359B-56FC-4417-B966-D9B02466C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506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C6FCF-FA5C-EF63-CFB2-3DC008DFE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E231E-2F8A-8E1C-ABB4-7431B7ED8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1300DD-E860-32B6-C597-7944165DD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DCA19-01F8-4882-9DD4-47B728476570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38F4A-3A4F-A51D-55E8-6705B19FB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D1AA23-CDDA-1751-989B-1478A3CD2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359B-56FC-4417-B966-D9B02466C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714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121E9-5F5E-FD01-DA9C-CDA4ED1EF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30A91-BA0A-354F-0307-217A445841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FF65A0-310E-CE73-CFFD-FAD149987B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502DC6-918B-8A0F-171F-0DA38BF7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DCA19-01F8-4882-9DD4-47B728476570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39C59B-19CE-A8B5-60A7-B4F601665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60028F-5A61-CE47-9CA0-77768FFF2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359B-56FC-4417-B966-D9B02466C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632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32730-25D7-A8FC-AF56-C7E1C7D07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1B6FE9-6018-60B3-0FAA-5F14AD122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A5F1F-C685-872D-D9F2-44E711833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F32FEB-AE5A-6F0D-1D97-CB5A8181D2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8A4C0A-260F-7BDE-E465-B75290498C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D776D0-6123-FD12-8906-7EDCDE7D4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DCA19-01F8-4882-9DD4-47B728476570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1CF385-A9AC-5C81-5D4C-009440187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B753BE-6636-B299-7646-DB49D2DEE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359B-56FC-4417-B966-D9B02466C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604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E1614-5423-337A-8B90-05A427690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772C52-F19E-33B5-BAF0-FF17FC3AB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DCA19-01F8-4882-9DD4-47B728476570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C41971-7371-4A38-166F-B1893C147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DF6329-8E68-95CA-A5F0-C8F86EE34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359B-56FC-4417-B966-D9B02466C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794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712DD4-9DA7-9E66-B936-EA53B6631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DCA19-01F8-4882-9DD4-47B728476570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D0766E-5E20-C2CB-A7B7-5FBF2F371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33533-5EC8-4441-83B3-DB2A27073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359B-56FC-4417-B966-D9B02466C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478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E4E14-A6C5-A63F-EBBB-65C37EAD8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9CAA6-B3BE-39F5-BC27-B3DB61B0F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003AB-DC29-3BC6-0B1D-88DD4394E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F1F6D4-147A-A64B-9FAB-718931224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DCA19-01F8-4882-9DD4-47B728476570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C4A4C6-5CAC-82CE-85B9-7A4F533C0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A3591C-6204-2D99-39E7-4581FE88F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359B-56FC-4417-B966-D9B02466C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496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14431-5028-E009-366C-6803E10DA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F64CDF-5F6A-334B-6611-8C18D70579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476640-E63A-19E2-93FB-14E72FD11E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77DD50-2B7A-0B1D-9D78-029A54019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DCA19-01F8-4882-9DD4-47B728476570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3288C7-9EC5-B8E2-D9C5-1DC791569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F93A55-931F-2EDD-6F91-E8E6674E0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359B-56FC-4417-B966-D9B02466C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343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A70C48-2563-7C93-F9B1-E4B6F3F6F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EAF97B-586A-D4FC-2462-EE1A4CAB0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97CAA5-3A75-04D7-C6D7-ED2184CB77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DCA19-01F8-4882-9DD4-47B728476570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174F2-DA2B-05DD-DB34-9FD1F56101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02227-3F75-0FF1-E8E5-CE3CC11C47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5359B-56FC-4417-B966-D9B02466C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81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48384-7D18-6756-CF5D-F834D39881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549" y="1931987"/>
            <a:ext cx="10620375" cy="2994025"/>
          </a:xfrm>
        </p:spPr>
        <p:txBody>
          <a:bodyPr>
            <a:normAutofit/>
          </a:bodyPr>
          <a:lstStyle/>
          <a:p>
            <a:br>
              <a:rPr lang="en-GB" sz="3600" b="1">
                <a:solidFill>
                  <a:srgbClr val="333399"/>
                </a:solidFill>
                <a:latin typeface="Poppins" panose="00000500000000000000" pitchFamily="2" charset="0"/>
                <a:ea typeface="Times New Roman" panose="02020603050405020304" pitchFamily="18" charset="0"/>
              </a:rPr>
            </a:br>
            <a:r>
              <a:rPr lang="en-GB" sz="3600" b="1">
                <a:solidFill>
                  <a:srgbClr val="00003C"/>
                </a:solidFill>
                <a:latin typeface="Poppins" panose="00000500000000000000" pitchFamily="2" charset="0"/>
                <a:ea typeface="Times New Roman" panose="02020603050405020304" pitchFamily="18" charset="0"/>
              </a:rPr>
              <a:t>Kenya </a:t>
            </a:r>
            <a:r>
              <a:rPr lang="en-US" sz="3900" b="1">
                <a:solidFill>
                  <a:srgbClr val="00003C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Information Session</a:t>
            </a:r>
            <a:br>
              <a:rPr lang="en-GB" sz="4000" b="1">
                <a:solidFill>
                  <a:srgbClr val="00003C"/>
                </a:solidFill>
                <a:latin typeface="Poppins" panose="00000500000000000000" pitchFamily="2" charset="0"/>
                <a:ea typeface="Times New Roman" panose="02020603050405020304" pitchFamily="18" charset="0"/>
              </a:rPr>
            </a:br>
            <a:br>
              <a:rPr lang="en-GB" sz="3100" b="1">
                <a:solidFill>
                  <a:srgbClr val="00003C"/>
                </a:solidFill>
                <a:latin typeface="Poppins" panose="00000500000000000000" pitchFamily="2" charset="0"/>
                <a:ea typeface="Times New Roman" panose="02020603050405020304" pitchFamily="18" charset="0"/>
              </a:rPr>
            </a:br>
            <a:r>
              <a:rPr lang="en-GB" sz="2200" b="1">
                <a:solidFill>
                  <a:srgbClr val="00003C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Call for Expressions of Interest (EOI) </a:t>
            </a:r>
            <a:br>
              <a:rPr lang="en-GB" sz="2200" b="1">
                <a:solidFill>
                  <a:srgbClr val="00003C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</a:br>
            <a:r>
              <a:rPr lang="en-US" sz="2200" b="1">
                <a:solidFill>
                  <a:srgbClr val="00003C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from potential grantees of GCERF funding</a:t>
            </a:r>
            <a:br>
              <a:rPr lang="en-GB" sz="2200" b="1">
                <a:solidFill>
                  <a:srgbClr val="00003C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</a:br>
            <a:br>
              <a:rPr lang="en-US" sz="2200" b="1">
                <a:solidFill>
                  <a:srgbClr val="00003C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</a:br>
            <a:endParaRPr lang="en-US" sz="2200" b="1">
              <a:solidFill>
                <a:srgbClr val="00003C"/>
              </a:solidFill>
              <a:latin typeface="Poppins" panose="00000500000000000000" pitchFamily="2" charset="0"/>
              <a:ea typeface="Lato" panose="020F0502020204030203" pitchFamily="34" charset="0"/>
              <a:cs typeface="Poppins" panose="000005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41B3AA-D03C-D83D-3858-A0710C6204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51858" y="5318619"/>
            <a:ext cx="1688284" cy="385895"/>
          </a:xfrm>
        </p:spPr>
        <p:txBody>
          <a:bodyPr>
            <a:normAutofit fontScale="92500"/>
          </a:bodyPr>
          <a:lstStyle/>
          <a:p>
            <a:r>
              <a:rPr lang="en-US" sz="1800" b="1">
                <a:solidFill>
                  <a:srgbClr val="00003C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October 2024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E753E0-65D1-B161-22DD-AA46BFE9EB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95" y="271264"/>
            <a:ext cx="2459355" cy="6720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418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A8108-D281-C929-4B6B-97C82E2DA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109" y="739321"/>
            <a:ext cx="10515600" cy="658332"/>
          </a:xfrm>
        </p:spPr>
        <p:txBody>
          <a:bodyPr>
            <a:noAutofit/>
          </a:bodyPr>
          <a:lstStyle/>
          <a:p>
            <a:r>
              <a:rPr lang="en-GB" sz="2800" b="1">
                <a:latin typeface="Poppins"/>
                <a:cs typeface="Poppins"/>
              </a:rPr>
              <a:t>The following text captures the content of the question and answer held at the end of the Information Session </a:t>
            </a:r>
            <a:br>
              <a:rPr lang="en-GB" sz="2800" b="1">
                <a:latin typeface="Poppins"/>
                <a:cs typeface="Poppins"/>
              </a:rPr>
            </a:br>
            <a:endParaRPr lang="en-GB" sz="2800" b="1">
              <a:latin typeface="Poppins"/>
              <a:cs typeface="Poppin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A3291-ABCF-D460-6D28-8EE3B17F7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530" y="1661567"/>
            <a:ext cx="10787270" cy="519643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spcBef>
                <a:spcPts val="800"/>
              </a:spcBef>
              <a:buNone/>
            </a:pPr>
            <a:r>
              <a:rPr lang="en-GB" sz="1700" b="1" kern="0" dirty="0">
                <a:solidFill>
                  <a:srgbClr val="0E101A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1) What is GCERF’s definition of CBOs</a:t>
            </a:r>
            <a:r>
              <a:rPr lang="en-GB" sz="1700" b="1" kern="0" dirty="0">
                <a:solidFill>
                  <a:srgbClr val="0E101A"/>
                </a:solidFill>
                <a:effectLst/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?</a:t>
            </a:r>
            <a:endParaRPr lang="en-GB" sz="1700" dirty="0">
              <a:latin typeface="Poppins" panose="00000500000000000000" pitchFamily="2" charset="0"/>
              <a:ea typeface="+mn-lt"/>
              <a:cs typeface="Poppins" panose="00000500000000000000" pitchFamily="2" charset="0"/>
            </a:endParaRPr>
          </a:p>
          <a:p>
            <a:pPr indent="0" algn="just">
              <a:spcBef>
                <a:spcPts val="800"/>
              </a:spcBef>
              <a:buNone/>
            </a:pPr>
            <a:r>
              <a:rPr lang="en-GB" sz="1700" kern="0" dirty="0">
                <a:solidFill>
                  <a:srgbClr val="0E101A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A: The EU delegation recommends a flexible/broader approach to defining a CBO</a:t>
            </a:r>
            <a:r>
              <a:rPr lang="en-GB" sz="1700" kern="0" dirty="0">
                <a:solidFill>
                  <a:srgbClr val="0E101A"/>
                </a:solidFill>
                <a:effectLst/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. </a:t>
            </a:r>
            <a:r>
              <a:rPr lang="en-GB" sz="1700" kern="0" dirty="0">
                <a:solidFill>
                  <a:srgbClr val="0E101A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We will discuss specific criteria with </a:t>
            </a:r>
            <a:r>
              <a:rPr lang="en-GB" sz="1700" kern="0" dirty="0">
                <a:solidFill>
                  <a:srgbClr val="0E101A"/>
                </a:solidFill>
                <a:effectLst/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the </a:t>
            </a:r>
            <a:r>
              <a:rPr lang="en-GB" sz="1700" kern="0" dirty="0">
                <a:solidFill>
                  <a:srgbClr val="0E101A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awardee</a:t>
            </a:r>
            <a:r>
              <a:rPr lang="en-GB" sz="1700" kern="0" dirty="0">
                <a:solidFill>
                  <a:srgbClr val="0E101A"/>
                </a:solidFill>
                <a:effectLst/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, </a:t>
            </a:r>
            <a:r>
              <a:rPr lang="en-GB" sz="1700" kern="0" dirty="0">
                <a:solidFill>
                  <a:srgbClr val="0E101A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and unregistered community initiatives may be considered</a:t>
            </a:r>
            <a:r>
              <a:rPr lang="en-GB" sz="1700" kern="0" dirty="0">
                <a:solidFill>
                  <a:srgbClr val="0E101A"/>
                </a:solidFill>
                <a:effectLst/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.</a:t>
            </a:r>
          </a:p>
          <a:p>
            <a:pPr indent="0" algn="just">
              <a:spcBef>
                <a:spcPts val="800"/>
              </a:spcBef>
              <a:buNone/>
            </a:pPr>
            <a:endParaRPr lang="en-GB" sz="1700" dirty="0">
              <a:latin typeface="Poppins" panose="00000500000000000000" pitchFamily="2" charset="0"/>
              <a:ea typeface="+mn-lt"/>
              <a:cs typeface="Poppins" panose="00000500000000000000" pitchFamily="2" charset="0"/>
            </a:endParaRPr>
          </a:p>
          <a:p>
            <a:pPr marL="0" indent="0" algn="just">
              <a:spcBef>
                <a:spcPts val="800"/>
              </a:spcBef>
              <a:buNone/>
            </a:pPr>
            <a:r>
              <a:rPr lang="en-GB" sz="1700" b="1" kern="0" dirty="0">
                <a:solidFill>
                  <a:srgbClr val="0E101A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2) Regarding </a:t>
            </a:r>
            <a:r>
              <a:rPr lang="en-GB" sz="1700" b="1" kern="0" dirty="0">
                <a:solidFill>
                  <a:srgbClr val="0E101A"/>
                </a:solidFill>
                <a:effectLst/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the </a:t>
            </a:r>
            <a:r>
              <a:rPr lang="en-GB" sz="1700" b="1" kern="0" dirty="0">
                <a:solidFill>
                  <a:srgbClr val="0E101A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total annual donor funds received </a:t>
            </a:r>
            <a:r>
              <a:rPr lang="en-GB" sz="1700" b="1" kern="0" dirty="0">
                <a:solidFill>
                  <a:srgbClr val="0E101A"/>
                </a:solidFill>
                <a:effectLst/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in </a:t>
            </a:r>
            <a:r>
              <a:rPr lang="en-GB" sz="1700" b="1" kern="0" dirty="0">
                <a:solidFill>
                  <a:srgbClr val="0E101A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the past three years, what value </a:t>
            </a:r>
            <a:r>
              <a:rPr lang="en-GB" sz="1700" b="1" kern="0" dirty="0">
                <a:solidFill>
                  <a:srgbClr val="0E101A"/>
                </a:solidFill>
                <a:effectLst/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should </a:t>
            </a:r>
            <a:r>
              <a:rPr lang="en-GB" sz="1700" b="1" kern="0" dirty="0">
                <a:solidFill>
                  <a:srgbClr val="0E101A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be considered </a:t>
            </a:r>
            <a:r>
              <a:rPr lang="en-GB" sz="1700" b="1" kern="0" dirty="0">
                <a:solidFill>
                  <a:srgbClr val="0E101A"/>
                </a:solidFill>
                <a:effectLst/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in the </a:t>
            </a:r>
            <a:r>
              <a:rPr lang="en-GB" sz="1700" b="1" kern="0" dirty="0">
                <a:solidFill>
                  <a:srgbClr val="0E101A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case </a:t>
            </a:r>
            <a:r>
              <a:rPr lang="en-GB" sz="1700" b="1" kern="0" dirty="0">
                <a:solidFill>
                  <a:srgbClr val="0E101A"/>
                </a:solidFill>
                <a:effectLst/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of a </a:t>
            </a:r>
            <a:r>
              <a:rPr lang="en-GB" sz="1700" b="1" kern="0" dirty="0">
                <a:solidFill>
                  <a:srgbClr val="0E101A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multi-year project?</a:t>
            </a:r>
            <a:endParaRPr lang="en-US" sz="17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indent="0" algn="just">
              <a:spcBef>
                <a:spcPts val="800"/>
              </a:spcBef>
              <a:buNone/>
            </a:pPr>
            <a:r>
              <a:rPr lang="en-GB" sz="1700" kern="0" dirty="0">
                <a:solidFill>
                  <a:srgbClr val="0E101A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A: You can indicate </a:t>
            </a:r>
            <a:r>
              <a:rPr lang="en-GB" sz="1700" kern="0" dirty="0">
                <a:solidFill>
                  <a:srgbClr val="0E101A"/>
                </a:solidFill>
                <a:effectLst/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the </a:t>
            </a:r>
            <a:r>
              <a:rPr lang="en-GB" sz="1700" kern="0" dirty="0">
                <a:solidFill>
                  <a:srgbClr val="0E101A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project’s annual spending.</a:t>
            </a:r>
          </a:p>
          <a:p>
            <a:pPr marL="0" indent="0" algn="just">
              <a:spcBef>
                <a:spcPts val="800"/>
              </a:spcBef>
              <a:buNone/>
            </a:pPr>
            <a:endParaRPr lang="en-GB" sz="1700" b="1" kern="0" dirty="0">
              <a:solidFill>
                <a:srgbClr val="0E101A"/>
              </a:solidFill>
              <a:latin typeface="Poppins" panose="00000500000000000000" pitchFamily="2" charset="0"/>
              <a:ea typeface="+mn-lt"/>
              <a:cs typeface="Poppins" panose="00000500000000000000" pitchFamily="2" charset="0"/>
            </a:endParaRPr>
          </a:p>
          <a:p>
            <a:pPr marL="0" indent="0" algn="just">
              <a:spcBef>
                <a:spcPts val="800"/>
              </a:spcBef>
              <a:buNone/>
            </a:pPr>
            <a:r>
              <a:rPr lang="en-GB" sz="1700" b="1" kern="0" dirty="0">
                <a:solidFill>
                  <a:srgbClr val="0E101A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3) How detailed should </a:t>
            </a:r>
            <a:r>
              <a:rPr lang="en-GB" sz="1700" b="1" kern="0" dirty="0">
                <a:solidFill>
                  <a:srgbClr val="0E101A"/>
                </a:solidFill>
                <a:effectLst/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the </a:t>
            </a:r>
            <a:r>
              <a:rPr lang="en-GB" sz="1700" b="1" kern="0" dirty="0">
                <a:solidFill>
                  <a:srgbClr val="0E101A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budget be?</a:t>
            </a:r>
          </a:p>
          <a:p>
            <a:pPr marL="0" indent="0" algn="just">
              <a:spcBef>
                <a:spcPts val="800"/>
              </a:spcBef>
              <a:buNone/>
            </a:pPr>
            <a:r>
              <a:rPr lang="en-GB" sz="1700" kern="0" dirty="0">
                <a:solidFill>
                  <a:srgbClr val="0E101A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A: Donor requests are specific, allowing limited flexibility. Costs for management </a:t>
            </a:r>
            <a:r>
              <a:rPr lang="en-GB" sz="1700" kern="0" dirty="0">
                <a:solidFill>
                  <a:srgbClr val="0E101A"/>
                </a:solidFill>
                <a:effectLst/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and </a:t>
            </a:r>
            <a:r>
              <a:rPr lang="en-GB" sz="1700" kern="0" dirty="0">
                <a:solidFill>
                  <a:srgbClr val="0E101A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administration should be clearly outlined</a:t>
            </a:r>
            <a:r>
              <a:rPr lang="en-GB" sz="1700" kern="0" dirty="0">
                <a:solidFill>
                  <a:srgbClr val="0E101A"/>
                </a:solidFill>
                <a:effectLst/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.</a:t>
            </a:r>
          </a:p>
          <a:p>
            <a:pPr indent="0" algn="just">
              <a:spcBef>
                <a:spcPts val="800"/>
              </a:spcBef>
              <a:buNone/>
            </a:pPr>
            <a:endParaRPr lang="en-US" sz="17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0" indent="0" algn="just">
              <a:spcBef>
                <a:spcPts val="800"/>
              </a:spcBef>
              <a:buNone/>
            </a:pPr>
            <a:r>
              <a:rPr lang="en-GB" sz="1700" b="1" kern="0" dirty="0">
                <a:solidFill>
                  <a:srgbClr val="0E101A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4) What is GCERF’s policy on feedback for unsuccessful applications</a:t>
            </a:r>
            <a:r>
              <a:rPr lang="en-GB" sz="1700" b="1" kern="0" dirty="0">
                <a:solidFill>
                  <a:srgbClr val="0E101A"/>
                </a:solidFill>
                <a:effectLst/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?</a:t>
            </a:r>
            <a:endParaRPr lang="en-GB" sz="1700" dirty="0">
              <a:latin typeface="Poppins" panose="00000500000000000000" pitchFamily="2" charset="0"/>
              <a:ea typeface="+mn-lt"/>
              <a:cs typeface="Poppins" panose="00000500000000000000" pitchFamily="2" charset="0"/>
            </a:endParaRPr>
          </a:p>
          <a:p>
            <a:pPr indent="0" algn="just">
              <a:spcBef>
                <a:spcPts val="800"/>
              </a:spcBef>
              <a:buNone/>
            </a:pPr>
            <a:r>
              <a:rPr lang="en-GB" sz="1700" kern="0" dirty="0">
                <a:solidFill>
                  <a:srgbClr val="0E101A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A: Feedback is provided for unsuccessful applicants with additional details, if they are requested.</a:t>
            </a:r>
          </a:p>
        </p:txBody>
      </p:sp>
    </p:spTree>
    <p:extLst>
      <p:ext uri="{BB962C8B-B14F-4D97-AF65-F5344CB8AC3E}">
        <p14:creationId xmlns:p14="http://schemas.microsoft.com/office/powerpoint/2010/main" val="2083759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EE5E9-8358-4982-A515-650A717AF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7443"/>
            <a:ext cx="10515600" cy="608274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spcBef>
                <a:spcPts val="800"/>
              </a:spcBef>
              <a:buNone/>
            </a:pPr>
            <a:r>
              <a:rPr lang="en-GB" sz="1700" b="1" kern="0" dirty="0">
                <a:solidFill>
                  <a:srgbClr val="0E101A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5) Is it necessary to make 20 Grants? </a:t>
            </a:r>
            <a:r>
              <a:rPr lang="en-GB" sz="1700" b="1" kern="0" dirty="0">
                <a:solidFill>
                  <a:srgbClr val="0E101A"/>
                </a:solidFill>
                <a:effectLst/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Can </a:t>
            </a:r>
            <a:r>
              <a:rPr lang="en-GB" sz="1700" b="1" kern="0" dirty="0">
                <a:solidFill>
                  <a:srgbClr val="0E101A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they </a:t>
            </a:r>
            <a:r>
              <a:rPr lang="en-GB" sz="1700" b="1" kern="0" dirty="0">
                <a:solidFill>
                  <a:srgbClr val="0E101A"/>
                </a:solidFill>
                <a:effectLst/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be </a:t>
            </a:r>
            <a:r>
              <a:rPr lang="en-GB" sz="1700" b="1" kern="0" dirty="0">
                <a:solidFill>
                  <a:srgbClr val="0E101A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made available to organisations </a:t>
            </a:r>
            <a:r>
              <a:rPr lang="en-GB" sz="1700" b="1" kern="0" dirty="0">
                <a:solidFill>
                  <a:srgbClr val="0E101A"/>
                </a:solidFill>
                <a:effectLst/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in counties</a:t>
            </a:r>
            <a:r>
              <a:rPr lang="en-GB" sz="1700" b="1" kern="0" dirty="0">
                <a:solidFill>
                  <a:srgbClr val="0E101A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 other than the specified</a:t>
            </a:r>
            <a:r>
              <a:rPr lang="en-GB" sz="1700" b="1" kern="0" dirty="0">
                <a:solidFill>
                  <a:srgbClr val="0E101A"/>
                </a:solidFill>
                <a:effectLst/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?</a:t>
            </a:r>
            <a:endParaRPr lang="en-GB" sz="1700" dirty="0">
              <a:latin typeface="Poppins" panose="00000500000000000000" pitchFamily="2" charset="0"/>
              <a:ea typeface="+mn-lt"/>
              <a:cs typeface="Poppins" panose="00000500000000000000" pitchFamily="2" charset="0"/>
            </a:endParaRPr>
          </a:p>
          <a:p>
            <a:pPr indent="0" algn="just">
              <a:spcBef>
                <a:spcPts val="800"/>
              </a:spcBef>
              <a:buNone/>
            </a:pPr>
            <a:r>
              <a:rPr lang="en-GB" sz="1700" kern="0" dirty="0">
                <a:solidFill>
                  <a:srgbClr val="0E101A"/>
                </a:solidFill>
                <a:effectLst/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A: A</a:t>
            </a:r>
            <a:r>
              <a:rPr lang="en-GB" sz="1700" kern="0" dirty="0">
                <a:solidFill>
                  <a:srgbClr val="0E101A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 minimum of 20 grants are necessary, with a maximum amount of 60,000 euros for each and a total allocation of 1,200,000 euros. The counties are predetermined and included in the call document.</a:t>
            </a:r>
            <a:endParaRPr lang="en-US" sz="17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0" indent="0" algn="just">
              <a:spcBef>
                <a:spcPts val="800"/>
              </a:spcBef>
              <a:buNone/>
            </a:pPr>
            <a:endParaRPr lang="en-GB" sz="1700" b="1" kern="0" dirty="0">
              <a:solidFill>
                <a:srgbClr val="0E101A"/>
              </a:solidFill>
              <a:latin typeface="Poppins" panose="00000500000000000000" pitchFamily="2" charset="0"/>
              <a:ea typeface="+mn-lt"/>
              <a:cs typeface="Poppins" panose="00000500000000000000" pitchFamily="2" charset="0"/>
            </a:endParaRPr>
          </a:p>
          <a:p>
            <a:pPr marL="0" indent="0" algn="just">
              <a:spcBef>
                <a:spcPts val="800"/>
              </a:spcBef>
              <a:buNone/>
            </a:pPr>
            <a:r>
              <a:rPr lang="en-GB" sz="1700" b="1" kern="0" dirty="0">
                <a:solidFill>
                  <a:srgbClr val="0E101A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6) Are </a:t>
            </a:r>
            <a:r>
              <a:rPr lang="en-GB" sz="1700" b="1" kern="0" dirty="0">
                <a:solidFill>
                  <a:srgbClr val="0E101A"/>
                </a:solidFill>
                <a:effectLst/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the </a:t>
            </a:r>
            <a:r>
              <a:rPr lang="en-GB" sz="1700" b="1" kern="0" dirty="0">
                <a:solidFill>
                  <a:srgbClr val="0E101A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scoping of community needs and capacity building included </a:t>
            </a:r>
            <a:r>
              <a:rPr lang="en-GB" sz="1700" b="1" kern="0" dirty="0">
                <a:solidFill>
                  <a:srgbClr val="0E101A"/>
                </a:solidFill>
                <a:effectLst/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in </a:t>
            </a:r>
            <a:r>
              <a:rPr lang="en-GB" sz="1700" b="1" kern="0" dirty="0">
                <a:solidFill>
                  <a:srgbClr val="0E101A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the 200,000 euros budget?</a:t>
            </a:r>
            <a:endParaRPr lang="en-US" sz="17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indent="0" algn="just">
              <a:spcBef>
                <a:spcPts val="800"/>
              </a:spcBef>
              <a:buNone/>
            </a:pPr>
            <a:r>
              <a:rPr lang="en-GB" sz="1700" kern="0" dirty="0">
                <a:solidFill>
                  <a:srgbClr val="0E101A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A: The 200,000 euros should be allocated to management and administration</a:t>
            </a:r>
            <a:r>
              <a:rPr lang="en-GB" sz="1700" kern="0" dirty="0">
                <a:solidFill>
                  <a:srgbClr val="0E101A"/>
                </a:solidFill>
                <a:effectLst/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. </a:t>
            </a:r>
            <a:r>
              <a:rPr lang="en-GB" sz="1700" kern="0" dirty="0">
                <a:solidFill>
                  <a:srgbClr val="0E101A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GCERF will offer other forms </a:t>
            </a:r>
            <a:r>
              <a:rPr lang="en-GB" sz="1700" kern="0" dirty="0">
                <a:solidFill>
                  <a:srgbClr val="0E101A"/>
                </a:solidFill>
                <a:effectLst/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of </a:t>
            </a:r>
            <a:r>
              <a:rPr lang="en-GB" sz="1700" kern="0" dirty="0">
                <a:solidFill>
                  <a:srgbClr val="0E101A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capacity-building support. Applicants should show capacity to undertake these deliverables.</a:t>
            </a:r>
          </a:p>
          <a:p>
            <a:pPr indent="0" algn="just">
              <a:spcBef>
                <a:spcPts val="800"/>
              </a:spcBef>
              <a:buNone/>
            </a:pPr>
            <a:endParaRPr lang="en-GB" sz="1700" kern="100" dirty="0">
              <a:effectLst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marL="0" marR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700" b="1" kern="100" dirty="0">
                <a:effectLst/>
                <a:latin typeface="Poppins" panose="00000500000000000000" pitchFamily="2" charset="0"/>
                <a:ea typeface="Yu Mincho" panose="02020400000000000000" pitchFamily="18" charset="-128"/>
                <a:cs typeface="Poppins" panose="00000500000000000000" pitchFamily="2" charset="0"/>
              </a:rPr>
              <a:t>7) Can consortiums apply as PR or only single organisations?</a:t>
            </a:r>
          </a:p>
          <a:p>
            <a:pPr marL="0" marR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700" kern="100" dirty="0">
                <a:effectLst/>
                <a:latin typeface="Poppins" panose="00000500000000000000" pitchFamily="2" charset="0"/>
                <a:ea typeface="Yu Mincho" panose="02020400000000000000" pitchFamily="18" charset="-128"/>
                <a:cs typeface="Poppins" panose="00000500000000000000" pitchFamily="2" charset="0"/>
              </a:rPr>
              <a:t>  A: Usually, GCERF funds consortiums, but only single organisations may apply for this grant.</a:t>
            </a:r>
          </a:p>
          <a:p>
            <a:pPr marL="0" marR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sz="1700" kern="100" dirty="0">
              <a:effectLst/>
              <a:latin typeface="Poppins" panose="00000500000000000000" pitchFamily="2" charset="0"/>
              <a:ea typeface="Yu Mincho" panose="02020400000000000000" pitchFamily="18" charset="-128"/>
              <a:cs typeface="Poppins" panose="00000500000000000000" pitchFamily="2" charset="0"/>
            </a:endParaRPr>
          </a:p>
          <a:p>
            <a:pPr marL="0" marR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700" b="1" kern="100" dirty="0">
                <a:effectLst/>
                <a:latin typeface="Poppins" panose="00000500000000000000" pitchFamily="2" charset="0"/>
                <a:ea typeface="Yu Mincho" panose="02020400000000000000" pitchFamily="18" charset="-128"/>
                <a:cs typeface="Poppins" panose="00000500000000000000" pitchFamily="2" charset="0"/>
              </a:rPr>
              <a:t>8) Will the same PR manage both phases?</a:t>
            </a:r>
            <a:endParaRPr lang="en-US" sz="1700" kern="100" dirty="0">
              <a:effectLst/>
              <a:latin typeface="Poppins" panose="00000500000000000000" pitchFamily="2" charset="0"/>
              <a:ea typeface="Yu Mincho" panose="02020400000000000000" pitchFamily="18" charset="-128"/>
              <a:cs typeface="Poppins" panose="00000500000000000000" pitchFamily="2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700" kern="100" dirty="0">
                <a:effectLst/>
                <a:latin typeface="Poppins" panose="00000500000000000000" pitchFamily="2" charset="0"/>
                <a:ea typeface="Yu Mincho" panose="02020400000000000000" pitchFamily="18" charset="-128"/>
                <a:cs typeface="Poppins" panose="00000500000000000000" pitchFamily="2" charset="0"/>
              </a:rPr>
              <a:t>   A: Yes, the same Principal Recipient (PR) will manage both phases. The timeline for phase two will be coordinated with the grantee and the EU, and the application should cover all phases.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GB" sz="1700" b="1" kern="100" dirty="0">
              <a:effectLst/>
              <a:latin typeface="Poppins" panose="00000500000000000000" pitchFamily="2" charset="0"/>
              <a:ea typeface="Yu Mincho" panose="02020400000000000000" pitchFamily="18" charset="-128"/>
              <a:cs typeface="Poppins" panose="00000500000000000000" pitchFamily="2" charset="0"/>
            </a:endParaRPr>
          </a:p>
          <a:p>
            <a:pPr marL="0" indent="0" algn="just">
              <a:lnSpc>
                <a:spcPct val="115000"/>
              </a:lnSpc>
              <a:spcBef>
                <a:spcPts val="800"/>
              </a:spcBef>
              <a:buNone/>
            </a:pPr>
            <a:r>
              <a:rPr lang="en-GB" sz="1700" b="1" kern="100" dirty="0">
                <a:effectLst/>
                <a:latin typeface="Poppins"/>
                <a:ea typeface="Yu Mincho"/>
                <a:cs typeface="Poppins"/>
              </a:rPr>
              <a:t>9) How many PRs will be selected?</a:t>
            </a:r>
            <a:endParaRPr lang="en-GB" sz="1700" b="1" kern="100" dirty="0">
              <a:latin typeface="Poppins"/>
              <a:ea typeface="Yu Mincho"/>
              <a:cs typeface="Poppins"/>
            </a:endParaRPr>
          </a:p>
          <a:p>
            <a:pPr marL="0" indent="0" algn="just">
              <a:lnSpc>
                <a:spcPct val="115000"/>
              </a:lnSpc>
              <a:spcBef>
                <a:spcPts val="800"/>
              </a:spcBef>
              <a:buNone/>
            </a:pPr>
            <a:r>
              <a:rPr lang="en-GB" sz="1700" kern="100" dirty="0">
                <a:effectLst/>
                <a:latin typeface="Poppins"/>
                <a:ea typeface="Yu Mincho"/>
                <a:cs typeface="Poppins"/>
              </a:rPr>
              <a:t>A: Only one PR will be selected.</a:t>
            </a:r>
            <a:endParaRPr lang="en-GB" sz="1700" b="1" kern="100" dirty="0">
              <a:effectLst/>
              <a:latin typeface="Poppins"/>
              <a:ea typeface="Yu Mincho"/>
              <a:cs typeface="Poppins"/>
            </a:endParaRPr>
          </a:p>
          <a:p>
            <a:pPr marL="0" indent="0">
              <a:buNone/>
            </a:pPr>
            <a:endParaRPr lang="en-US" sz="17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413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181AD-0501-2E53-03B3-8CD3A968A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8840"/>
            <a:ext cx="10515600" cy="5861717"/>
          </a:xfrm>
        </p:spPr>
        <p:txBody>
          <a:bodyPr>
            <a:normAutofit/>
          </a:bodyPr>
          <a:lstStyle/>
          <a:p>
            <a:pPr marL="0" marR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700" b="1" kern="100" dirty="0">
                <a:latin typeface="Poppins" panose="00000500000000000000" pitchFamily="2" charset="0"/>
                <a:ea typeface="Yu Mincho" panose="02020400000000000000" pitchFamily="18" charset="-128"/>
                <a:cs typeface="Poppins" panose="00000500000000000000" pitchFamily="2" charset="0"/>
              </a:rPr>
              <a:t>10) </a:t>
            </a:r>
            <a:r>
              <a:rPr lang="en-GB" sz="1700" b="1" kern="100" dirty="0">
                <a:effectLst/>
                <a:latin typeface="Poppins" panose="00000500000000000000" pitchFamily="2" charset="0"/>
                <a:ea typeface="Yu Mincho" panose="02020400000000000000" pitchFamily="18" charset="-128"/>
                <a:cs typeface="Poppins" panose="00000500000000000000" pitchFamily="2" charset="0"/>
              </a:rPr>
              <a:t>Are there established guidelines and criteria for SRs selection?</a:t>
            </a:r>
            <a:endParaRPr lang="en-US" sz="1700" kern="100" dirty="0">
              <a:effectLst/>
              <a:latin typeface="Poppins" panose="00000500000000000000" pitchFamily="2" charset="0"/>
              <a:ea typeface="Yu Mincho" panose="02020400000000000000" pitchFamily="18" charset="-128"/>
              <a:cs typeface="Poppins" panose="00000500000000000000" pitchFamily="2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700" kern="100" dirty="0">
                <a:effectLst/>
                <a:latin typeface="Poppins" panose="00000500000000000000" pitchFamily="2" charset="0"/>
                <a:ea typeface="Yu Mincho" panose="02020400000000000000" pitchFamily="18" charset="-128"/>
                <a:cs typeface="Poppins" panose="00000500000000000000" pitchFamily="2" charset="0"/>
              </a:rPr>
              <a:t>A: The selection of SRs will be finalised with the EU and Country Support Mechanism (CSM) after the award is granted.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GB" sz="1700" kern="100" dirty="0">
              <a:effectLst/>
              <a:latin typeface="Poppins" panose="00000500000000000000" pitchFamily="2" charset="0"/>
              <a:ea typeface="Yu Mincho" panose="02020400000000000000" pitchFamily="18" charset="-128"/>
              <a:cs typeface="Poppins" panose="00000500000000000000" pitchFamily="2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700" b="1" kern="100" dirty="0">
                <a:effectLst/>
                <a:latin typeface="Poppins" panose="00000500000000000000" pitchFamily="2" charset="0"/>
                <a:ea typeface="Yu Mincho" panose="02020400000000000000" pitchFamily="18" charset="-128"/>
                <a:cs typeface="Poppins" panose="00000500000000000000" pitchFamily="2" charset="0"/>
              </a:rPr>
              <a:t>11) Can sub-grantees apply as consortiums?</a:t>
            </a:r>
            <a:endParaRPr lang="en-US" sz="1700" kern="100" dirty="0">
              <a:effectLst/>
              <a:latin typeface="Poppins" panose="00000500000000000000" pitchFamily="2" charset="0"/>
              <a:ea typeface="Yu Mincho" panose="02020400000000000000" pitchFamily="18" charset="-128"/>
              <a:cs typeface="Poppins" panose="00000500000000000000" pitchFamily="2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700" kern="100" dirty="0">
                <a:effectLst/>
                <a:latin typeface="Poppins" panose="00000500000000000000" pitchFamily="2" charset="0"/>
                <a:ea typeface="Yu Mincho" panose="02020400000000000000" pitchFamily="18" charset="-128"/>
                <a:cs typeface="Poppins" panose="00000500000000000000" pitchFamily="2" charset="0"/>
              </a:rPr>
              <a:t>A: It is likely that sub-grants to consortiums at the county level will be permissible.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sz="1700" kern="100" dirty="0">
              <a:effectLst/>
              <a:latin typeface="Poppins" panose="00000500000000000000" pitchFamily="2" charset="0"/>
              <a:ea typeface="Yu Mincho" panose="02020400000000000000" pitchFamily="18" charset="-128"/>
              <a:cs typeface="Poppins" panose="00000500000000000000" pitchFamily="2" charset="0"/>
            </a:endParaRPr>
          </a:p>
          <a:p>
            <a:pPr marL="0" marR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700" b="1" kern="100" dirty="0">
                <a:effectLst/>
                <a:latin typeface="Poppins" panose="00000500000000000000" pitchFamily="2" charset="0"/>
                <a:ea typeface="Yu Mincho" panose="02020400000000000000" pitchFamily="18" charset="-128"/>
                <a:cs typeface="Poppins" panose="00000500000000000000" pitchFamily="2" charset="0"/>
              </a:rPr>
              <a:t>12) Can the PR make grants to NGOs in targeted counties?</a:t>
            </a:r>
            <a:endParaRPr lang="en-US" sz="1700" kern="100" dirty="0">
              <a:effectLst/>
              <a:latin typeface="Poppins" panose="00000500000000000000" pitchFamily="2" charset="0"/>
              <a:ea typeface="Yu Mincho" panose="02020400000000000000" pitchFamily="18" charset="-128"/>
              <a:cs typeface="Poppins" panose="00000500000000000000" pitchFamily="2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700" kern="100" dirty="0">
                <a:effectLst/>
                <a:latin typeface="Poppins" panose="00000500000000000000" pitchFamily="2" charset="0"/>
                <a:ea typeface="Yu Mincho" panose="02020400000000000000" pitchFamily="18" charset="-128"/>
                <a:cs typeface="Poppins" panose="00000500000000000000" pitchFamily="2" charset="0"/>
              </a:rPr>
              <a:t>A: Yes, but only small NGOs, as the grant aims to support smaller organisations. Community initiatives that are not formally registered as organisations may also be considered.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sz="1700" kern="100" dirty="0">
              <a:effectLst/>
              <a:latin typeface="Poppins" panose="00000500000000000000" pitchFamily="2" charset="0"/>
              <a:ea typeface="Yu Mincho" panose="02020400000000000000" pitchFamily="18" charset="-128"/>
              <a:cs typeface="Poppins" panose="00000500000000000000" pitchFamily="2" charset="0"/>
            </a:endParaRPr>
          </a:p>
          <a:p>
            <a:pPr marL="0" marR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700" b="1" kern="100" dirty="0">
                <a:effectLst/>
                <a:latin typeface="Poppins" panose="00000500000000000000" pitchFamily="2" charset="0"/>
                <a:ea typeface="Yu Mincho" panose="02020400000000000000" pitchFamily="18" charset="-128"/>
                <a:cs typeface="Poppins" panose="00000500000000000000" pitchFamily="2" charset="0"/>
              </a:rPr>
              <a:t>13) Are organisations currently managing GCERF funds eligible as PR?</a:t>
            </a:r>
            <a:endParaRPr lang="en-US" sz="1700" kern="100" dirty="0">
              <a:effectLst/>
              <a:latin typeface="Poppins" panose="00000500000000000000" pitchFamily="2" charset="0"/>
              <a:ea typeface="Yu Mincho" panose="02020400000000000000" pitchFamily="18" charset="-128"/>
              <a:cs typeface="Poppins" panose="00000500000000000000" pitchFamily="2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700" kern="100" dirty="0">
                <a:effectLst/>
                <a:latin typeface="Poppins" panose="00000500000000000000" pitchFamily="2" charset="0"/>
                <a:ea typeface="Yu Mincho" panose="02020400000000000000" pitchFamily="18" charset="-128"/>
                <a:cs typeface="Poppins" panose="00000500000000000000" pitchFamily="2" charset="0"/>
              </a:rPr>
              <a:t>A: All organisations are welcome to apply, including organisations that received past GCERF grants. However, we do not envision that we</a:t>
            </a:r>
            <a:r>
              <a:rPr lang="en-GB" sz="1700" kern="100" dirty="0">
                <a:latin typeface="Poppins" panose="00000500000000000000" pitchFamily="2" charset="0"/>
                <a:ea typeface="Yu Mincho" panose="02020400000000000000" pitchFamily="18" charset="-128"/>
                <a:cs typeface="Poppins" panose="00000500000000000000" pitchFamily="2" charset="0"/>
              </a:rPr>
              <a:t> would make a second grant to an organisation that is already in receipt of a GCERF grant.</a:t>
            </a:r>
            <a:endParaRPr lang="en-US" sz="1700" kern="100" dirty="0">
              <a:effectLst/>
              <a:latin typeface="Poppins" panose="00000500000000000000" pitchFamily="2" charset="0"/>
              <a:ea typeface="Yu Mincho" panose="02020400000000000000" pitchFamily="18" charset="-128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676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E62AF-A9DC-F579-8545-A529EA16B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3016"/>
          </a:xfrm>
          <a:solidFill>
            <a:srgbClr val="00003C"/>
          </a:solidFill>
        </p:spPr>
        <p:txBody>
          <a:bodyPr>
            <a:normAutofit/>
          </a:bodyPr>
          <a:lstStyle/>
          <a:p>
            <a:pPr algn="ctr"/>
            <a:r>
              <a:rPr lang="en-US" sz="2400" b="1">
                <a:solidFill>
                  <a:schemeClr val="bg1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The Global Community Engagement and Resilience Fund (GCERF)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751EE-D4BC-BE01-747D-B8F7673EE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7683"/>
            <a:ext cx="9995452" cy="45005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en-US" sz="2000">
                <a:solidFill>
                  <a:srgbClr val="00003C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The Global Community Engagement and Resilience Fund (GCERF) is the </a:t>
            </a:r>
            <a:r>
              <a:rPr lang="en-US" sz="2000" b="1">
                <a:solidFill>
                  <a:srgbClr val="00003C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only global fund dedicated to preventing violent extremism (PVE).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endParaRPr lang="en-US" sz="2000">
              <a:solidFill>
                <a:srgbClr val="00003C"/>
              </a:solidFill>
              <a:latin typeface="Poppins" panose="00000500000000000000" pitchFamily="2" charset="0"/>
              <a:ea typeface="Lato" panose="020F0502020204030203" pitchFamily="34" charset="0"/>
              <a:cs typeface="Poppins" panose="00000500000000000000" pitchFamily="2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en-US" sz="2000">
                <a:solidFill>
                  <a:srgbClr val="00003C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An independent, multi-stakeholder organization supporting community-level initiatives aimed at </a:t>
            </a:r>
            <a:r>
              <a:rPr lang="en-US" sz="2000" b="1">
                <a:solidFill>
                  <a:srgbClr val="00003C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strengthening resilience against violent extremist agendas</a:t>
            </a:r>
          </a:p>
          <a:p>
            <a:pPr marL="0" indent="0">
              <a:lnSpc>
                <a:spcPct val="100000"/>
              </a:lnSpc>
              <a:spcAft>
                <a:spcPts val="300"/>
              </a:spcAft>
              <a:buNone/>
            </a:pPr>
            <a:endParaRPr lang="en-US" sz="2000">
              <a:solidFill>
                <a:srgbClr val="00003C"/>
              </a:solidFill>
              <a:latin typeface="Poppins" panose="00000500000000000000" pitchFamily="2" charset="0"/>
              <a:ea typeface="Lato" panose="020F0502020204030203" pitchFamily="34" charset="0"/>
              <a:cs typeface="Poppins" panose="00000500000000000000" pitchFamily="2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en-US" sz="2000">
                <a:solidFill>
                  <a:srgbClr val="00003C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Hosted by Switzerland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endParaRPr lang="en-US" sz="2000">
              <a:solidFill>
                <a:srgbClr val="00003C"/>
              </a:solidFill>
              <a:latin typeface="Poppins" panose="00000500000000000000" pitchFamily="2" charset="0"/>
              <a:ea typeface="Lato" panose="020F0502020204030203" pitchFamily="34" charset="0"/>
              <a:cs typeface="Poppins" panose="00000500000000000000" pitchFamily="2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en-US" sz="2000">
                <a:solidFill>
                  <a:srgbClr val="00003C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We have 21 donor countries and 25 partner countries. This grant will be funded by the EU Delegation to Kenya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endParaRPr lang="en-US" sz="2000">
              <a:solidFill>
                <a:srgbClr val="00003C"/>
              </a:solidFill>
              <a:latin typeface="Poppins" panose="00000500000000000000" pitchFamily="2" charset="0"/>
              <a:ea typeface="Lato" panose="020F0502020204030203" pitchFamily="34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899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948D3F7-84B5-CE46-A2BB-DA763C734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0627"/>
            <a:ext cx="10515600" cy="566052"/>
          </a:xfrm>
          <a:solidFill>
            <a:srgbClr val="00003C"/>
          </a:solidFill>
        </p:spPr>
        <p:txBody>
          <a:bodyPr>
            <a:normAutofit/>
          </a:bodyPr>
          <a:lstStyle/>
          <a:p>
            <a:r>
              <a:rPr lang="en-US" sz="3000" b="1">
                <a:solidFill>
                  <a:schemeClr val="bg1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GCERF Funding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3806887-E087-55B6-B200-D3D2D4CEA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4516"/>
            <a:ext cx="10515600" cy="514585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1800">
                <a:solidFill>
                  <a:srgbClr val="00003C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We work closely with National Counter Terrorism Centre (NCTC) and GCERF funding in Kenya is overseen by a Country Support Mechanism (CSM), chaired by </a:t>
            </a:r>
            <a:r>
              <a:rPr lang="en-US" sz="1800" err="1">
                <a:solidFill>
                  <a:srgbClr val="00003C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Mr</a:t>
            </a:r>
            <a:r>
              <a:rPr lang="en-US" sz="1800">
                <a:solidFill>
                  <a:srgbClr val="00003C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 Rotich </a:t>
            </a:r>
            <a:r>
              <a:rPr lang="en-US" sz="1800" err="1">
                <a:solidFill>
                  <a:srgbClr val="00003C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Kigen</a:t>
            </a:r>
            <a:r>
              <a:rPr lang="en-US" sz="1800">
                <a:solidFill>
                  <a:srgbClr val="00003C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, Director of NCTC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1800">
                <a:solidFill>
                  <a:srgbClr val="00003C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For the purposes of the current call, we are seeking to identify a </a:t>
            </a:r>
            <a:r>
              <a:rPr lang="en-US" sz="1800" b="1">
                <a:solidFill>
                  <a:srgbClr val="00003C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Principal Recipient (PR) </a:t>
            </a:r>
            <a:r>
              <a:rPr lang="en-US" sz="1800">
                <a:solidFill>
                  <a:srgbClr val="00003C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who will be the legal recipient of GCERF funding and then provide small grants (5,000 – 60,000 EUR) to community-level, grassroots initiatives (including community-based organisations) working on prevention of violent extremism (PVE)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1800">
                <a:solidFill>
                  <a:srgbClr val="00003C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The PR identified will be expected to make at least 20 sub-grants – but </a:t>
            </a:r>
            <a:r>
              <a:rPr lang="en-US" sz="1800" u="sng">
                <a:solidFill>
                  <a:srgbClr val="00003C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not all at once</a:t>
            </a:r>
            <a:r>
              <a:rPr lang="en-US" sz="1800">
                <a:solidFill>
                  <a:srgbClr val="00003C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. There will be an agreed schedule of grant-making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1800">
                <a:solidFill>
                  <a:srgbClr val="00003C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GCERF will support technically and with capacity strengthening support for the PR and sub-grantees</a:t>
            </a:r>
          </a:p>
          <a:p>
            <a:pPr lvl="1">
              <a:lnSpc>
                <a:spcPct val="100000"/>
              </a:lnSpc>
              <a:spcAft>
                <a:spcPts val="1000"/>
              </a:spcAft>
            </a:pPr>
            <a:endParaRPr lang="en-US" sz="1900">
              <a:solidFill>
                <a:srgbClr val="00003C"/>
              </a:solidFill>
              <a:latin typeface="Poppins" panose="00000500000000000000" pitchFamily="2" charset="0"/>
              <a:ea typeface="Lato" panose="020F0502020204030203" pitchFamily="34" charset="0"/>
              <a:cs typeface="Poppins" panose="00000500000000000000" pitchFamily="2" charset="0"/>
            </a:endParaRPr>
          </a:p>
          <a:p>
            <a:pPr marL="457200" lvl="1" indent="0">
              <a:lnSpc>
                <a:spcPct val="100000"/>
              </a:lnSpc>
              <a:spcAft>
                <a:spcPts val="1000"/>
              </a:spcAft>
              <a:buNone/>
            </a:pPr>
            <a:endParaRPr lang="en-US" sz="1600">
              <a:solidFill>
                <a:srgbClr val="00003C"/>
              </a:solidFill>
              <a:latin typeface="Poppins" panose="00000500000000000000" pitchFamily="2" charset="0"/>
              <a:ea typeface="Lato" panose="020F0502020204030203" pitchFamily="34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214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948D3F7-84B5-CE46-A2BB-DA763C734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8941"/>
          </a:xfrm>
          <a:solidFill>
            <a:srgbClr val="00003C"/>
          </a:solidFill>
        </p:spPr>
        <p:txBody>
          <a:bodyPr>
            <a:normAutofit fontScale="90000"/>
          </a:bodyPr>
          <a:lstStyle/>
          <a:p>
            <a:r>
              <a:rPr lang="en-US" sz="3000" b="1">
                <a:solidFill>
                  <a:schemeClr val="bg1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EOI: Details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3806887-E087-55B6-B200-D3D2D4CEA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1146"/>
            <a:ext cx="10515600" cy="541069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609850" algn="l"/>
              </a:tabLst>
            </a:pPr>
            <a:r>
              <a:rPr lang="en-US" sz="1600" b="1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WHAT</a:t>
            </a:r>
            <a:endParaRPr lang="en-GB" sz="1600">
              <a:effectLst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marL="0" indent="0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The purpose of this EOI is to identify a Primary Recipient (PR) </a:t>
            </a:r>
          </a:p>
          <a:p>
            <a:pPr marL="0" indent="0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Please note that the theory of change (TOC) and high-level budget for this </a:t>
            </a:r>
            <a:r>
              <a:rPr lang="en-US" sz="1600" err="1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programme</a:t>
            </a:r>
            <a:r>
              <a:rPr lang="en-US" sz="160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 has already been determined and is shared as part of the EOI package. </a:t>
            </a:r>
          </a:p>
          <a:p>
            <a:pPr marL="0" indent="0" fontAlgn="base">
              <a:lnSpc>
                <a:spcPct val="100000"/>
              </a:lnSpc>
              <a:spcBef>
                <a:spcPts val="0"/>
              </a:spcBef>
              <a:buNone/>
            </a:pPr>
            <a:endParaRPr lang="en-US" sz="1600">
              <a:effectLst/>
              <a:latin typeface="Poppins" panose="00000500000000000000" pitchFamily="2" charset="0"/>
              <a:ea typeface="Times New Roman" panose="02020603050405020304" pitchFamily="18" charset="0"/>
              <a:cs typeface="Poppins" panose="00000500000000000000" pitchFamily="2" charset="0"/>
            </a:endParaRPr>
          </a:p>
          <a:p>
            <a:pPr marL="0" indent="0" fontAlgn="base">
              <a:lnSpc>
                <a:spcPct val="100000"/>
              </a:lnSpc>
              <a:spcBef>
                <a:spcPts val="0"/>
              </a:spcBef>
              <a:buNone/>
            </a:pPr>
            <a:endParaRPr lang="en-US" sz="1600" b="1">
              <a:effectLst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marL="0" indent="0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1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WHO</a:t>
            </a:r>
            <a:endParaRPr lang="en-GB" sz="1600">
              <a:effectLst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609850" algn="l"/>
              </a:tabLst>
            </a:pPr>
            <a:r>
              <a:rPr lang="en-US" sz="160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To be eligible for a grant, the lead applicant must be: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tabLst>
                <a:tab pos="2609850" algn="l"/>
              </a:tabLst>
            </a:pPr>
            <a:r>
              <a:rPr lang="en-US" sz="160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A legal person;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tabLst>
                <a:tab pos="2609850" algn="l"/>
              </a:tabLst>
            </a:pPr>
            <a:r>
              <a:rPr lang="en-US" sz="160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Not for profit; and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tabLst>
                <a:tab pos="2609850" algn="l"/>
              </a:tabLst>
            </a:pPr>
            <a:r>
              <a:rPr lang="en-US" sz="160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Established in Kenya.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609850" algn="l"/>
              </a:tabLst>
            </a:pPr>
            <a:r>
              <a:rPr lang="en-US" sz="160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In addition to these legal requirements, the applicants must have: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tabLst>
                <a:tab pos="2609850" algn="l"/>
              </a:tabLst>
            </a:pPr>
            <a:r>
              <a:rPr lang="en-US" sz="160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Capacity in the identified locations for this action; and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tabLst>
                <a:tab pos="2609850" algn="l"/>
              </a:tabLst>
            </a:pPr>
            <a:r>
              <a:rPr lang="en-US" sz="160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Proven expertise with identifying and managing subgrants (including selection, evaluation, monitoring and reporting).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GB" sz="1600" b="1">
              <a:effectLst/>
              <a:latin typeface="Poppins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392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948D3F7-84B5-CE46-A2BB-DA763C734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8941"/>
          </a:xfrm>
          <a:solidFill>
            <a:srgbClr val="00003C"/>
          </a:solidFill>
        </p:spPr>
        <p:txBody>
          <a:bodyPr>
            <a:normAutofit fontScale="90000"/>
          </a:bodyPr>
          <a:lstStyle/>
          <a:p>
            <a:r>
              <a:rPr lang="en-US" sz="3000" b="1">
                <a:solidFill>
                  <a:schemeClr val="bg1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EOI: Details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3806887-E087-55B6-B200-D3D2D4CEA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1146"/>
            <a:ext cx="10515600" cy="541069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b="1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WHERE</a:t>
            </a:r>
            <a:endParaRPr lang="en-GB" sz="1600">
              <a:effectLst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F</a:t>
            </a:r>
            <a:r>
              <a:rPr lang="en-US" sz="160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irst phase: Lamu and Tana River;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S</a:t>
            </a:r>
            <a:r>
              <a:rPr lang="en-US" sz="160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econd phase: Mandera, </a:t>
            </a:r>
            <a:r>
              <a:rPr lang="en-US" sz="1600" err="1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Marsabit</a:t>
            </a:r>
            <a:r>
              <a:rPr lang="en-US" sz="160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 and Wajir.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600" b="1">
              <a:effectLst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b="1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HOW</a:t>
            </a:r>
            <a:endParaRPr lang="en-GB" sz="1600">
              <a:effectLst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>
                <a:solidFill>
                  <a:srgbClr val="00000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The PR should be capable of: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>
                <a:solidFill>
                  <a:srgbClr val="00000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Undertaking a scoping of community needs and CBOs in the agreed geographic areas of focus for the </a:t>
            </a:r>
            <a:r>
              <a:rPr lang="en-US" sz="1600" err="1">
                <a:solidFill>
                  <a:srgbClr val="00000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programme</a:t>
            </a:r>
            <a:r>
              <a:rPr lang="en-US" sz="1600">
                <a:solidFill>
                  <a:srgbClr val="00000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, based on criteria agreed with GCERF;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>
                <a:solidFill>
                  <a:srgbClr val="00000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Undertaking transparent EOI processes in geographic areas of focus to identify organisations/initiatives with the potential to deliver results who would become sub-grantees of the PR; and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>
                <a:solidFill>
                  <a:srgbClr val="00000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Providing systems to manage the sub-grants and strengthen capacity of these CBOs – both before and during implementation, with support from the GCERF team.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GB" sz="1400" b="1">
              <a:effectLst/>
              <a:latin typeface="Poppins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368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948D3F7-84B5-CE46-A2BB-DA763C734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8941"/>
          </a:xfrm>
          <a:solidFill>
            <a:srgbClr val="00003C"/>
          </a:solidFill>
        </p:spPr>
        <p:txBody>
          <a:bodyPr>
            <a:normAutofit fontScale="90000"/>
          </a:bodyPr>
          <a:lstStyle/>
          <a:p>
            <a:r>
              <a:rPr lang="en-US" sz="3000" b="1">
                <a:solidFill>
                  <a:schemeClr val="bg1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EOI: Details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3806887-E087-55B6-B200-D3D2D4CEA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2180"/>
            <a:ext cx="10515600" cy="541069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Proposed </a:t>
            </a:r>
            <a:r>
              <a:rPr lang="en-US" sz="2000" err="1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programmes</a:t>
            </a:r>
            <a:r>
              <a:rPr lang="en-US" sz="2000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should cover a time period of 3 years (36 months).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endParaRPr lang="en-US" sz="2000">
              <a:effectLst/>
              <a:latin typeface="Poppins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We intend to issue one grant for </a:t>
            </a:r>
            <a:r>
              <a:rPr lang="en-US" sz="2000" u="sng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up to 1,400,000 EUR </a:t>
            </a:r>
            <a:r>
              <a:rPr lang="en-US" sz="2000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over the duration of the grant period.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endParaRPr lang="en-US" sz="2000">
              <a:latin typeface="Poppins" panose="00000500000000000000" pitchFamily="2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2000">
                <a:effectLst/>
                <a:latin typeface="Poppins" panose="00000500000000000000" pitchFamily="2" charset="0"/>
                <a:ea typeface="Calibri" panose="020F0502020204030204" pitchFamily="34" charset="0"/>
              </a:rPr>
              <a:t>Proposals should ringfence a </a:t>
            </a:r>
            <a:r>
              <a:rPr lang="en-GB" sz="2000" u="sng">
                <a:effectLst/>
                <a:latin typeface="Poppins" panose="00000500000000000000" pitchFamily="2" charset="0"/>
                <a:ea typeface="Calibri" panose="020F0502020204030204" pitchFamily="34" charset="0"/>
              </a:rPr>
              <a:t>minimum of 1,200,000 EUR </a:t>
            </a:r>
            <a:r>
              <a:rPr lang="en-GB" sz="2000">
                <a:effectLst/>
                <a:latin typeface="Poppins" panose="00000500000000000000" pitchFamily="2" charset="0"/>
                <a:ea typeface="Calibri" panose="020F0502020204030204" pitchFamily="34" charset="0"/>
              </a:rPr>
              <a:t>for sub-grants, as shown in the application form. It is foreseen that these sub-grants will be between 5,000 EUR and 60,000 EUR per organisation and will take place in agreed phases (i.e. sub-grants will be not all be issued simultaneously)</a:t>
            </a:r>
            <a:endParaRPr lang="en-GB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089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948D3F7-84B5-CE46-A2BB-DA763C734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5225"/>
          </a:xfrm>
          <a:solidFill>
            <a:srgbClr val="00003C"/>
          </a:solidFill>
        </p:spPr>
        <p:txBody>
          <a:bodyPr>
            <a:normAutofit/>
          </a:bodyPr>
          <a:lstStyle/>
          <a:p>
            <a:r>
              <a:rPr lang="en-US" sz="3000" b="1">
                <a:solidFill>
                  <a:schemeClr val="bg1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EOI: Criteria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2E3992A-D5AC-F27F-C4AC-05FCD16D91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350223"/>
              </p:ext>
            </p:extLst>
          </p:nvPr>
        </p:nvGraphicFramePr>
        <p:xfrm>
          <a:off x="838200" y="1467871"/>
          <a:ext cx="10515600" cy="4893818"/>
        </p:xfrm>
        <a:graphic>
          <a:graphicData uri="http://schemas.openxmlformats.org/drawingml/2006/table">
            <a:tbl>
              <a:tblPr firstRow="1" firstCol="1" bandRow="1"/>
              <a:tblGrid>
                <a:gridCol w="10515600">
                  <a:extLst>
                    <a:ext uri="{9D8B030D-6E8A-4147-A177-3AD203B41FA5}">
                      <a16:colId xmlns:a16="http://schemas.microsoft.com/office/drawing/2014/main" val="2962777254"/>
                    </a:ext>
                  </a:extLst>
                </a:gridCol>
              </a:tblGrid>
              <a:tr h="1994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800" b="1">
                          <a:effectLst/>
                          <a:latin typeface="Poppins" panose="00000500000000000000" pitchFamily="2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a:t>PREREQUISITES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23965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00050" marR="0" lvl="0" indent="-4000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romanLcPeriod"/>
                      </a:pPr>
                      <a:r>
                        <a:rPr lang="en-GB" sz="1800" kern="120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a:t>Appropriate legal registration in Kenya</a:t>
                      </a:r>
                    </a:p>
                    <a:p>
                      <a:pPr marL="400050" marR="0" lvl="0" indent="-4000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romanLcPeriod"/>
                      </a:pPr>
                      <a:endParaRPr lang="en-US" sz="1800" kern="1200">
                        <a:solidFill>
                          <a:schemeClr val="tx1"/>
                        </a:solidFill>
                        <a:effectLst/>
                        <a:latin typeface="Poppins" panose="00000500000000000000" pitchFamily="2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34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00050" marR="0" lvl="0" indent="-4000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romanLcPeriod" startAt="2"/>
                      </a:pPr>
                      <a:r>
                        <a:rPr lang="en-GB" sz="1800" kern="120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a:t>Willingness to accept and fulfil the role of a Principal Recipient.</a:t>
                      </a:r>
                    </a:p>
                    <a:p>
                      <a:pPr marL="400050" marR="0" lvl="0" indent="-4000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romanLcPeriod" startAt="2"/>
                      </a:pPr>
                      <a:endParaRPr lang="en-US" sz="1800" kern="1200">
                        <a:solidFill>
                          <a:schemeClr val="tx1"/>
                        </a:solidFill>
                        <a:effectLst/>
                        <a:latin typeface="Poppins" panose="00000500000000000000" pitchFamily="2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01253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1800" b="1">
                          <a:effectLst/>
                          <a:latin typeface="Poppins" panose="00000500000000000000" pitchFamily="2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a:t>REQUIRED CAPABILITIES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9067042"/>
                  </a:ext>
                </a:extLst>
              </a:tr>
              <a:tr h="310847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Times New Roman" panose="02020603050405020304" pitchFamily="18" charset="0"/>
                        <a:buAutoNum type="romanLcParenBoth"/>
                      </a:pPr>
                      <a:r>
                        <a:rPr lang="en-US" sz="1800">
                          <a:effectLst/>
                          <a:latin typeface="Poppins" panose="00000500000000000000" pitchFamily="2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a:t>Previous proven experience and capacity in project design and management in the geographical areas targeted.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Times New Roman" panose="02020603050405020304" pitchFamily="18" charset="0"/>
                        <a:buAutoNum type="romanLcParenBoth"/>
                      </a:pPr>
                      <a:endParaRPr lang="en-GB" sz="18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4876768"/>
                  </a:ext>
                </a:extLst>
              </a:tr>
              <a:tr h="6738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Times New Roman" panose="02020603050405020304" pitchFamily="18" charset="0"/>
                        <a:buNone/>
                      </a:pPr>
                      <a:r>
                        <a:rPr lang="en-US" sz="1800">
                          <a:effectLst/>
                          <a:latin typeface="Poppins" panose="00000500000000000000" pitchFamily="2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a:t>(ii) Previous experience and capacity to manage and account similar levels of funding</a:t>
                      </a:r>
                      <a:r>
                        <a:rPr lang="en-GB" sz="1800">
                          <a:effectLst/>
                          <a:latin typeface="Poppins" panose="00000500000000000000" pitchFamily="2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Times New Roman" panose="02020603050405020304" pitchFamily="18" charset="0"/>
                        <a:buNone/>
                      </a:pPr>
                      <a:endParaRPr lang="en-GB" sz="1800">
                        <a:effectLst/>
                        <a:latin typeface="Poppins" panose="00000500000000000000" pitchFamily="2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567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Times New Roman" panose="02020603050405020304" pitchFamily="18" charset="0"/>
                        <a:buNone/>
                      </a:pPr>
                      <a:r>
                        <a:rPr lang="en-US" sz="1800">
                          <a:effectLst/>
                          <a:latin typeface="Poppins" panose="00000500000000000000" pitchFamily="2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a:t>(iii) Previous experience in managing multiple sub-grants.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Times New Roman" panose="02020603050405020304" pitchFamily="18" charset="0"/>
                        <a:buNone/>
                      </a:pPr>
                      <a:endParaRPr lang="en-GB" sz="18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98764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Times New Roman" panose="02020603050405020304" pitchFamily="18" charset="0"/>
                        <a:buNone/>
                      </a:pPr>
                      <a:r>
                        <a:rPr lang="en-US" sz="1800">
                          <a:effectLst/>
                          <a:latin typeface="Poppins" panose="00000500000000000000" pitchFamily="2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a:t>(iv) Previous experience and current capacity to support the delivery of community-level initiatives in the identified counties.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Times New Roman" panose="02020603050405020304" pitchFamily="18" charset="0"/>
                        <a:buNone/>
                      </a:pPr>
                      <a:endParaRPr lang="en-GB" sz="18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9818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448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948D3F7-84B5-CE46-A2BB-DA763C734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6721"/>
          </a:xfrm>
          <a:solidFill>
            <a:srgbClr val="00003C"/>
          </a:solidFill>
        </p:spPr>
        <p:txBody>
          <a:bodyPr>
            <a:normAutofit/>
          </a:bodyPr>
          <a:lstStyle/>
          <a:p>
            <a:r>
              <a:rPr lang="en-US" sz="3000" b="1">
                <a:solidFill>
                  <a:schemeClr val="bg1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EOI: How to submit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3806887-E087-55B6-B200-D3D2D4CEA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912" y="1233546"/>
            <a:ext cx="10641105" cy="5172435"/>
          </a:xfrm>
        </p:spPr>
        <p:txBody>
          <a:bodyPr>
            <a:noAutofit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800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All Expressions of Interest must be duly filled and submitted electronically to </a:t>
            </a:r>
            <a:r>
              <a:rPr lang="en-US" sz="1800" b="1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call.kenya@gcerf.org</a:t>
            </a:r>
            <a:r>
              <a:rPr lang="en-US" sz="1800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by </a:t>
            </a:r>
            <a:r>
              <a:rPr lang="en-US" sz="1800" b="1" u="sng">
                <a:solidFill>
                  <a:srgbClr val="FF000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1 November 2024, </a:t>
            </a:r>
            <a:r>
              <a:rPr lang="en-US" sz="1800" b="1">
                <a:solidFill>
                  <a:srgbClr val="FF000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</a:rPr>
              <a:t>11:59 PM (East Africa Time)</a:t>
            </a:r>
            <a:endParaRPr lang="en-US" sz="1800" b="1" u="sng">
              <a:solidFill>
                <a:srgbClr val="FF0000"/>
              </a:solidFill>
              <a:latin typeface="Poppins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endParaRPr lang="en-US" sz="1800">
              <a:effectLst/>
              <a:latin typeface="Poppins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1800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The email should include ‘</a:t>
            </a:r>
            <a:r>
              <a:rPr lang="en-US" sz="1800" b="1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EOI KENYA’</a:t>
            </a:r>
            <a:r>
              <a:rPr lang="en-US" sz="1800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in the subject line. </a:t>
            </a:r>
            <a:endParaRPr lang="en-US" sz="1800">
              <a:latin typeface="Poppins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endParaRPr lang="en-US" sz="1800">
              <a:effectLst/>
              <a:latin typeface="Poppins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1800" b="1"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Applications must be submitted in English and include:</a:t>
            </a:r>
          </a:p>
          <a:p>
            <a:pPr marL="0" lvl="0" indent="0" algn="just">
              <a:lnSpc>
                <a:spcPct val="115000"/>
              </a:lnSpc>
              <a:buNone/>
            </a:pPr>
            <a:r>
              <a:rPr lang="en-US" sz="1800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	1. Completed application form </a:t>
            </a:r>
          </a:p>
          <a:p>
            <a:pPr marL="0" lvl="0" indent="0" algn="just">
              <a:lnSpc>
                <a:spcPct val="115000"/>
              </a:lnSpc>
              <a:buNone/>
            </a:pPr>
            <a:r>
              <a:rPr lang="en-US" sz="1800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	2. Completed Annex A – Details of past </a:t>
            </a:r>
            <a:r>
              <a:rPr lang="en-US" sz="1800" err="1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programmes</a:t>
            </a:r>
            <a:endParaRPr lang="en-US" sz="1800">
              <a:effectLst/>
              <a:latin typeface="Poppins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buNone/>
            </a:pPr>
            <a:r>
              <a:rPr lang="en-US" sz="1800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	3. Completed Annex B – Budget summary</a:t>
            </a:r>
          </a:p>
          <a:p>
            <a:pPr marL="0" lvl="0" indent="0" algn="just">
              <a:lnSpc>
                <a:spcPct val="115000"/>
              </a:lnSpc>
              <a:buNone/>
            </a:pPr>
            <a:r>
              <a:rPr lang="en-US" sz="1800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	4. Audited consolidated financial reports for the years 2023, 2022 and 2021</a:t>
            </a:r>
          </a:p>
          <a:p>
            <a:pPr marL="0" lvl="0" indent="0" algn="just">
              <a:lnSpc>
                <a:spcPct val="115000"/>
              </a:lnSpc>
              <a:buNone/>
            </a:pPr>
            <a:r>
              <a:rPr lang="en-US" sz="1800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	5. Copies of legal registration in Kenya</a:t>
            </a:r>
          </a:p>
          <a:p>
            <a:pPr marL="0" lvl="0" indent="0" algn="just">
              <a:lnSpc>
                <a:spcPct val="115000"/>
              </a:lnSpc>
              <a:buNone/>
            </a:pPr>
            <a:r>
              <a:rPr lang="en-US" sz="1800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	6. </a:t>
            </a:r>
            <a:r>
              <a:rPr lang="en-US" sz="1800" err="1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Organisational</a:t>
            </a:r>
            <a:r>
              <a:rPr lang="en-US" sz="1800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organogram</a:t>
            </a:r>
          </a:p>
          <a:p>
            <a:pPr marL="0" lvl="0" indent="0" algn="just">
              <a:lnSpc>
                <a:spcPct val="115000"/>
              </a:lnSpc>
              <a:buNone/>
            </a:pPr>
            <a:endParaRPr lang="en-US" sz="1800">
              <a:effectLst/>
              <a:latin typeface="Poppins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buNone/>
            </a:pPr>
            <a:endParaRPr lang="en-US" sz="1800">
              <a:effectLst/>
              <a:latin typeface="Poppins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b="1">
              <a:effectLst/>
              <a:latin typeface="Poppins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>
              <a:effectLst/>
              <a:latin typeface="Poppins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FEE2A8-2DC1-4CAF-7F4F-3129F560D682}"/>
              </a:ext>
            </a:extLst>
          </p:cNvPr>
          <p:cNvSpPr txBox="1"/>
          <p:nvPr/>
        </p:nvSpPr>
        <p:spPr>
          <a:xfrm>
            <a:off x="513912" y="6211669"/>
            <a:ext cx="11516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u="sng">
                <a:effectLst/>
                <a:latin typeface="Poppi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Shortlisted applicants will be contacted to take part in a due diligence assessment.</a:t>
            </a:r>
            <a:endParaRPr lang="en-US" sz="1800" u="sng">
              <a:effectLst/>
              <a:latin typeface="Myriad Pro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445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5A41999-5939-0564-26F1-DB9FBA4F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0" y="2582210"/>
            <a:ext cx="4571999" cy="1693579"/>
          </a:xfrm>
          <a:solidFill>
            <a:srgbClr val="00003C"/>
          </a:solidFill>
        </p:spPr>
        <p:txBody>
          <a:bodyPr>
            <a:norm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Q&amp;A session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B8FD1D-4311-AA5E-F8BC-DB8D9BF93A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95" y="271264"/>
            <a:ext cx="2459355" cy="6720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6737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1d4c5e8-e3b5-481f-b51b-ce4251c3723c" xsi:nil="true"/>
    <lcf76f155ced4ddcb4097134ff3c332f xmlns="bc67d2cf-bb34-42e1-99c9-98b0343040f2">
      <Terms xmlns="http://schemas.microsoft.com/office/infopath/2007/PartnerControls"/>
    </lcf76f155ced4ddcb4097134ff3c332f>
    <SharedWithUsers xmlns="71d4c5e8-e3b5-481f-b51b-ce4251c3723c">
      <UserInfo>
        <DisplayName/>
        <AccountId xsi:nil="true"/>
        <AccountType/>
      </UserInfo>
    </SharedWithUsers>
    <MediaLengthInSeconds xmlns="bc67d2cf-bb34-42e1-99c9-98b0343040f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3A39705B4DCE49BF54E2A269FAC9F6" ma:contentTypeVersion="15" ma:contentTypeDescription="Create a new document." ma:contentTypeScope="" ma:versionID="a6f6aa59a59d7abfe6e8d86e15cbed2b">
  <xsd:schema xmlns:xsd="http://www.w3.org/2001/XMLSchema" xmlns:xs="http://www.w3.org/2001/XMLSchema" xmlns:p="http://schemas.microsoft.com/office/2006/metadata/properties" xmlns:ns2="bc67d2cf-bb34-42e1-99c9-98b0343040f2" xmlns:ns3="71d4c5e8-e3b5-481f-b51b-ce4251c3723c" targetNamespace="http://schemas.microsoft.com/office/2006/metadata/properties" ma:root="true" ma:fieldsID="bc7d4e1c1df2523d1996bf94a989b02f" ns2:_="" ns3:_="">
    <xsd:import namespace="bc67d2cf-bb34-42e1-99c9-98b0343040f2"/>
    <xsd:import namespace="71d4c5e8-e3b5-481f-b51b-ce4251c372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67d2cf-bb34-42e1-99c9-98b0343040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0fdce91-9511-4da1-abe8-8e51c658d99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d4c5e8-e3b5-481f-b51b-ce4251c3723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bffcb4b6-6a8c-4095-8e31-733f81a8e28d}" ma:internalName="TaxCatchAll" ma:showField="CatchAllData" ma:web="71d4c5e8-e3b5-481f-b51b-ce4251c372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B08D4B-00EC-4B1C-AD1A-347DA7C050EF}">
  <ds:schemaRefs>
    <ds:schemaRef ds:uri="71d4c5e8-e3b5-481f-b51b-ce4251c3723c"/>
    <ds:schemaRef ds:uri="bc67d2cf-bb34-42e1-99c9-98b0343040f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B42CB00-ADCA-4CAD-A880-1409D2C6F5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C72C69-DD3B-4CAB-95CD-4A77903D6FAD}">
  <ds:schemaRefs>
    <ds:schemaRef ds:uri="71d4c5e8-e3b5-481f-b51b-ce4251c3723c"/>
    <ds:schemaRef ds:uri="bc67d2cf-bb34-42e1-99c9-98b0343040f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1296</Words>
  <Application>Microsoft Office PowerPoint</Application>
  <PresentationFormat>Widescreen</PresentationFormat>
  <Paragraphs>108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Myriad Pro</vt:lpstr>
      <vt:lpstr>Poppins</vt:lpstr>
      <vt:lpstr>Times New Roman</vt:lpstr>
      <vt:lpstr>Office Theme</vt:lpstr>
      <vt:lpstr> Kenya Information Session  Call for Expressions of Interest (EOI)  from potential grantees of GCERF funding  </vt:lpstr>
      <vt:lpstr>The Global Community Engagement and Resilience Fund (GCERF)</vt:lpstr>
      <vt:lpstr>GCERF Funding</vt:lpstr>
      <vt:lpstr>EOI: Details</vt:lpstr>
      <vt:lpstr>EOI: Details</vt:lpstr>
      <vt:lpstr>EOI: Details</vt:lpstr>
      <vt:lpstr>EOI: Criteria</vt:lpstr>
      <vt:lpstr>EOI: How to submit</vt:lpstr>
      <vt:lpstr>Q&amp;A session</vt:lpstr>
      <vt:lpstr>The following text captures the content of the question and answer held at the end of the Information Session 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 and Answer session  Call for Expression of Interest (EOI)  from potential grantees of GCERF funding in the Philippines</dc:title>
  <dc:creator>Isabela Ottoni</dc:creator>
  <cp:lastModifiedBy>Hannah Adisu</cp:lastModifiedBy>
  <cp:revision>4</cp:revision>
  <dcterms:created xsi:type="dcterms:W3CDTF">2022-08-18T12:59:45Z</dcterms:created>
  <dcterms:modified xsi:type="dcterms:W3CDTF">2024-10-26T11:04:42Z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0x010100493A39705B4DCE49BF54E2A269FAC9F6</vt:lpwstr>
  </property>
  <property fmtid="{D5CDD505-2E9C-101B-9397-08002B2CF9AE}" pid="3" name="Order">
    <vt:r8>18012900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riggerFlowInfo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MediaServiceImageTags">
    <vt:lpwstr/>
  </property>
</Properties>
</file>