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3BC59F-90EE-2000-E43F-42D3BC1F9563}" v="7" dt="2021-05-06T11:55:16.626"/>
    <p1510:client id="{EBE03B1B-FD6D-44F7-BC36-026ECCC547B7}" v="11" dt="2021-05-06T11:56:16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3389" autoAdjust="0"/>
  </p:normalViewPr>
  <p:slideViewPr>
    <p:cSldViewPr snapToGrid="0">
      <p:cViewPr varScale="1">
        <p:scale>
          <a:sx n="62" d="100"/>
          <a:sy n="62" d="100"/>
        </p:scale>
        <p:origin x="8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0ACBD-DCFE-4430-B849-653C1C2217A0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59A9F5E-2123-48C6-86AB-7770789AA13A}">
      <dgm:prSet phldrT="[Text]"/>
      <dgm:spPr/>
      <dgm:t>
        <a:bodyPr/>
        <a:lstStyle/>
        <a:p>
          <a:r>
            <a:rPr lang="en-US" b="0" dirty="0"/>
            <a:t>1. Problems</a:t>
          </a:r>
        </a:p>
      </dgm:t>
    </dgm:pt>
    <dgm:pt modelId="{D8018E73-BC39-49EF-B805-9941A57BFEA8}" type="parTrans" cxnId="{37A66DCE-E2B5-4C2C-A32E-8F1F3748D818}">
      <dgm:prSet/>
      <dgm:spPr/>
      <dgm:t>
        <a:bodyPr/>
        <a:lstStyle/>
        <a:p>
          <a:endParaRPr lang="en-US" b="0"/>
        </a:p>
      </dgm:t>
    </dgm:pt>
    <dgm:pt modelId="{4493C812-0382-4071-A322-B831BB719F30}" type="sibTrans" cxnId="{37A66DCE-E2B5-4C2C-A32E-8F1F3748D818}">
      <dgm:prSet/>
      <dgm:spPr/>
      <dgm:t>
        <a:bodyPr/>
        <a:lstStyle/>
        <a:p>
          <a:endParaRPr lang="en-US" b="0"/>
        </a:p>
      </dgm:t>
    </dgm:pt>
    <dgm:pt modelId="{6DBE3726-CCDF-44BB-B3C3-0661A71C0F18}">
      <dgm:prSet phldrT="[Text]"/>
      <dgm:spPr>
        <a:solidFill>
          <a:srgbClr val="002060"/>
        </a:solidFill>
      </dgm:spPr>
      <dgm:t>
        <a:bodyPr/>
        <a:lstStyle/>
        <a:p>
          <a:r>
            <a:rPr lang="en-US" b="0" dirty="0"/>
            <a:t>2. WHO </a:t>
          </a:r>
          <a:r>
            <a:rPr lang="en-US" b="0" dirty="0">
              <a:latin typeface="Calibri Light" panose="020F0302020204030204"/>
            </a:rPr>
            <a:t>(Focus Population Group) needs to change?  WHAT</a:t>
          </a:r>
          <a:r>
            <a:rPr lang="en-US" b="0" dirty="0"/>
            <a:t> </a:t>
          </a:r>
          <a:r>
            <a:rPr lang="en-US" b="0" dirty="0">
              <a:latin typeface="Calibri Light" panose="020F0302020204030204"/>
            </a:rPr>
            <a:t>needs to change? </a:t>
          </a:r>
          <a:r>
            <a:rPr lang="en-US" b="0" dirty="0"/>
            <a:t>(Outcome Statement)</a:t>
          </a:r>
        </a:p>
      </dgm:t>
    </dgm:pt>
    <dgm:pt modelId="{EBA7C19A-799E-4119-A7FE-0F0D4DEF3057}" type="parTrans" cxnId="{1E49F28C-7AAC-4202-84DD-A99DD0B0971C}">
      <dgm:prSet/>
      <dgm:spPr/>
      <dgm:t>
        <a:bodyPr/>
        <a:lstStyle/>
        <a:p>
          <a:endParaRPr lang="en-US" b="0"/>
        </a:p>
      </dgm:t>
    </dgm:pt>
    <dgm:pt modelId="{F7B28F31-F7A8-4C09-ABAF-5A8ADBA86048}" type="sibTrans" cxnId="{1E49F28C-7AAC-4202-84DD-A99DD0B0971C}">
      <dgm:prSet/>
      <dgm:spPr/>
      <dgm:t>
        <a:bodyPr/>
        <a:lstStyle/>
        <a:p>
          <a:endParaRPr lang="en-US" b="0"/>
        </a:p>
      </dgm:t>
    </dgm:pt>
    <dgm:pt modelId="{F7D4DD98-B661-4117-B56E-23052DEB607B}">
      <dgm:prSet phldrT="[Text]"/>
      <dgm:spPr/>
      <dgm:t>
        <a:bodyPr/>
        <a:lstStyle/>
        <a:p>
          <a:r>
            <a:rPr lang="en-US" b="0" dirty="0"/>
            <a:t>4. Outputs</a:t>
          </a:r>
        </a:p>
      </dgm:t>
    </dgm:pt>
    <dgm:pt modelId="{C31CC820-A1F4-4EC9-89EE-0479901BA4B7}" type="parTrans" cxnId="{754F79F5-1995-4914-A755-052FC5BE447B}">
      <dgm:prSet/>
      <dgm:spPr/>
      <dgm:t>
        <a:bodyPr/>
        <a:lstStyle/>
        <a:p>
          <a:endParaRPr lang="en-US" b="0"/>
        </a:p>
      </dgm:t>
    </dgm:pt>
    <dgm:pt modelId="{DCE89B78-E83A-472F-849F-E18C396B9177}" type="sibTrans" cxnId="{754F79F5-1995-4914-A755-052FC5BE447B}">
      <dgm:prSet/>
      <dgm:spPr/>
      <dgm:t>
        <a:bodyPr/>
        <a:lstStyle/>
        <a:p>
          <a:endParaRPr lang="en-US" b="0"/>
        </a:p>
      </dgm:t>
    </dgm:pt>
    <dgm:pt modelId="{946E602F-1567-4D1D-8FE5-5F500565D43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b="0" dirty="0"/>
            <a:t>3. Outcome Mapping (in Sequence)</a:t>
          </a:r>
        </a:p>
      </dgm:t>
    </dgm:pt>
    <dgm:pt modelId="{B9ED717D-C88D-45C9-91DE-7E9641294D10}" type="parTrans" cxnId="{0B307B13-6670-4A85-B963-3823AE1A400D}">
      <dgm:prSet/>
      <dgm:spPr/>
      <dgm:t>
        <a:bodyPr/>
        <a:lstStyle/>
        <a:p>
          <a:endParaRPr lang="en-US" b="0"/>
        </a:p>
      </dgm:t>
    </dgm:pt>
    <dgm:pt modelId="{8FCB2881-1C92-4ACA-9ABD-EF367756926F}" type="sibTrans" cxnId="{0B307B13-6670-4A85-B963-3823AE1A400D}">
      <dgm:prSet/>
      <dgm:spPr/>
      <dgm:t>
        <a:bodyPr/>
        <a:lstStyle/>
        <a:p>
          <a:endParaRPr lang="en-US" b="0"/>
        </a:p>
      </dgm:t>
    </dgm:pt>
    <dgm:pt modelId="{271D1961-2820-4CF4-9B15-017219D5D859}">
      <dgm:prSet phldrT="[Text]"/>
      <dgm:spPr/>
      <dgm:t>
        <a:bodyPr/>
        <a:lstStyle/>
        <a:p>
          <a:r>
            <a:rPr lang="en-US" b="0" dirty="0"/>
            <a:t>5. Evidence Expertise Experience</a:t>
          </a:r>
        </a:p>
      </dgm:t>
    </dgm:pt>
    <dgm:pt modelId="{9233BBB2-20FF-4E78-9CCD-4C1DDEE6C3AB}" type="parTrans" cxnId="{1B84726B-EBF5-4FEF-B0EB-281FD902853F}">
      <dgm:prSet/>
      <dgm:spPr/>
      <dgm:t>
        <a:bodyPr/>
        <a:lstStyle/>
        <a:p>
          <a:endParaRPr lang="en-US" b="0"/>
        </a:p>
      </dgm:t>
    </dgm:pt>
    <dgm:pt modelId="{7AB02082-7B67-47D2-BB44-B20D415073D0}" type="sibTrans" cxnId="{1B84726B-EBF5-4FEF-B0EB-281FD902853F}">
      <dgm:prSet/>
      <dgm:spPr/>
      <dgm:t>
        <a:bodyPr/>
        <a:lstStyle/>
        <a:p>
          <a:endParaRPr lang="en-US" b="0"/>
        </a:p>
      </dgm:t>
    </dgm:pt>
    <dgm:pt modelId="{91A564AE-7C35-431C-B5AF-26C70FD1FD9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b="0" dirty="0">
              <a:solidFill>
                <a:schemeClr val="tx1"/>
              </a:solidFill>
            </a:rPr>
            <a:t>6. Barriers</a:t>
          </a:r>
        </a:p>
      </dgm:t>
    </dgm:pt>
    <dgm:pt modelId="{59728ECF-EE67-4C17-85BB-563B169304E9}" type="parTrans" cxnId="{4CCB4244-F6A4-4410-9BC9-9A9F2D09D614}">
      <dgm:prSet/>
      <dgm:spPr/>
      <dgm:t>
        <a:bodyPr/>
        <a:lstStyle/>
        <a:p>
          <a:endParaRPr lang="en-US" b="0"/>
        </a:p>
      </dgm:t>
    </dgm:pt>
    <dgm:pt modelId="{61AA7CF1-7C22-4C2E-A966-458D27EAAE30}" type="sibTrans" cxnId="{4CCB4244-F6A4-4410-9BC9-9A9F2D09D614}">
      <dgm:prSet/>
      <dgm:spPr/>
      <dgm:t>
        <a:bodyPr/>
        <a:lstStyle/>
        <a:p>
          <a:endParaRPr lang="en-US" b="0"/>
        </a:p>
      </dgm:t>
    </dgm:pt>
    <dgm:pt modelId="{FE6451F4-6F23-49EC-8980-C288E063A85F}" type="pres">
      <dgm:prSet presAssocID="{1430ACBD-DCFE-4430-B849-653C1C2217A0}" presName="Name0" presStyleCnt="0">
        <dgm:presLayoutVars>
          <dgm:dir/>
          <dgm:animLvl val="lvl"/>
          <dgm:resizeHandles val="exact"/>
        </dgm:presLayoutVars>
      </dgm:prSet>
      <dgm:spPr/>
    </dgm:pt>
    <dgm:pt modelId="{06B8CEEF-B969-47DB-A998-9EACA532D880}" type="pres">
      <dgm:prSet presAssocID="{459A9F5E-2123-48C6-86AB-7770789AA13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9113BF82-FBD0-41B6-ACDE-58AAB78819C6}" type="pres">
      <dgm:prSet presAssocID="{4493C812-0382-4071-A322-B831BB719F30}" presName="parTxOnlySpace" presStyleCnt="0"/>
      <dgm:spPr/>
    </dgm:pt>
    <dgm:pt modelId="{B4F0A4CA-165D-4505-B60A-A4FDAD42BE5C}" type="pres">
      <dgm:prSet presAssocID="{6DBE3726-CCDF-44BB-B3C3-0661A71C0F18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4519940-3C52-481F-9F92-8776C9985CD8}" type="pres">
      <dgm:prSet presAssocID="{F7B28F31-F7A8-4C09-ABAF-5A8ADBA86048}" presName="parTxOnlySpace" presStyleCnt="0"/>
      <dgm:spPr/>
    </dgm:pt>
    <dgm:pt modelId="{422807AA-EE7F-4BA0-937C-AEBDC6798567}" type="pres">
      <dgm:prSet presAssocID="{946E602F-1567-4D1D-8FE5-5F500565D43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AC4DC9A-3DAC-4D88-A7BB-D74D2991631A}" type="pres">
      <dgm:prSet presAssocID="{8FCB2881-1C92-4ACA-9ABD-EF367756926F}" presName="parTxOnlySpace" presStyleCnt="0"/>
      <dgm:spPr/>
    </dgm:pt>
    <dgm:pt modelId="{DCFCEB2B-917B-4835-832E-18618D890726}" type="pres">
      <dgm:prSet presAssocID="{F7D4DD98-B661-4117-B56E-23052DEB607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34A542A9-22D5-4DB6-B440-C83D5C938654}" type="pres">
      <dgm:prSet presAssocID="{DCE89B78-E83A-472F-849F-E18C396B9177}" presName="parTxOnlySpace" presStyleCnt="0"/>
      <dgm:spPr/>
    </dgm:pt>
    <dgm:pt modelId="{AA077224-802B-44F0-A203-22E70EA71D1D}" type="pres">
      <dgm:prSet presAssocID="{271D1961-2820-4CF4-9B15-017219D5D859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E382E0-2EA8-49B7-8750-693202F56203}" type="pres">
      <dgm:prSet presAssocID="{7AB02082-7B67-47D2-BB44-B20D415073D0}" presName="parTxOnlySpace" presStyleCnt="0"/>
      <dgm:spPr/>
    </dgm:pt>
    <dgm:pt modelId="{17D6337E-E503-497D-9ECC-98760CBC4C3F}" type="pres">
      <dgm:prSet presAssocID="{91A564AE-7C35-431C-B5AF-26C70FD1FD9A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B307B13-6670-4A85-B963-3823AE1A400D}" srcId="{1430ACBD-DCFE-4430-B849-653C1C2217A0}" destId="{946E602F-1567-4D1D-8FE5-5F500565D43F}" srcOrd="2" destOrd="0" parTransId="{B9ED717D-C88D-45C9-91DE-7E9641294D10}" sibTransId="{8FCB2881-1C92-4ACA-9ABD-EF367756926F}"/>
    <dgm:cxn modelId="{86D02830-3F78-4DD0-9E6A-E5ABE82A60E6}" type="presOf" srcId="{1430ACBD-DCFE-4430-B849-653C1C2217A0}" destId="{FE6451F4-6F23-49EC-8980-C288E063A85F}" srcOrd="0" destOrd="0" presId="urn:microsoft.com/office/officeart/2005/8/layout/chevron1"/>
    <dgm:cxn modelId="{4CCB4244-F6A4-4410-9BC9-9A9F2D09D614}" srcId="{1430ACBD-DCFE-4430-B849-653C1C2217A0}" destId="{91A564AE-7C35-431C-B5AF-26C70FD1FD9A}" srcOrd="5" destOrd="0" parTransId="{59728ECF-EE67-4C17-85BB-563B169304E9}" sibTransId="{61AA7CF1-7C22-4C2E-A966-458D27EAAE30}"/>
    <dgm:cxn modelId="{1B84726B-EBF5-4FEF-B0EB-281FD902853F}" srcId="{1430ACBD-DCFE-4430-B849-653C1C2217A0}" destId="{271D1961-2820-4CF4-9B15-017219D5D859}" srcOrd="4" destOrd="0" parTransId="{9233BBB2-20FF-4E78-9CCD-4C1DDEE6C3AB}" sibTransId="{7AB02082-7B67-47D2-BB44-B20D415073D0}"/>
    <dgm:cxn modelId="{39247A4E-0DBB-4D20-82EA-03678813728A}" type="presOf" srcId="{459A9F5E-2123-48C6-86AB-7770789AA13A}" destId="{06B8CEEF-B969-47DB-A998-9EACA532D880}" srcOrd="0" destOrd="0" presId="urn:microsoft.com/office/officeart/2005/8/layout/chevron1"/>
    <dgm:cxn modelId="{1E49F28C-7AAC-4202-84DD-A99DD0B0971C}" srcId="{1430ACBD-DCFE-4430-B849-653C1C2217A0}" destId="{6DBE3726-CCDF-44BB-B3C3-0661A71C0F18}" srcOrd="1" destOrd="0" parTransId="{EBA7C19A-799E-4119-A7FE-0F0D4DEF3057}" sibTransId="{F7B28F31-F7A8-4C09-ABAF-5A8ADBA86048}"/>
    <dgm:cxn modelId="{405B48A2-B1CE-4DF3-999F-675826E597BE}" type="presOf" srcId="{91A564AE-7C35-431C-B5AF-26C70FD1FD9A}" destId="{17D6337E-E503-497D-9ECC-98760CBC4C3F}" srcOrd="0" destOrd="0" presId="urn:microsoft.com/office/officeart/2005/8/layout/chevron1"/>
    <dgm:cxn modelId="{37A66DCE-E2B5-4C2C-A32E-8F1F3748D818}" srcId="{1430ACBD-DCFE-4430-B849-653C1C2217A0}" destId="{459A9F5E-2123-48C6-86AB-7770789AA13A}" srcOrd="0" destOrd="0" parTransId="{D8018E73-BC39-49EF-B805-9941A57BFEA8}" sibTransId="{4493C812-0382-4071-A322-B831BB719F30}"/>
    <dgm:cxn modelId="{8FFB24E2-E120-41DC-9E76-FCFC0D87F705}" type="presOf" srcId="{946E602F-1567-4D1D-8FE5-5F500565D43F}" destId="{422807AA-EE7F-4BA0-937C-AEBDC6798567}" srcOrd="0" destOrd="0" presId="urn:microsoft.com/office/officeart/2005/8/layout/chevron1"/>
    <dgm:cxn modelId="{3780E2EB-9EF4-4BA4-8E48-341802BA0E48}" type="presOf" srcId="{F7D4DD98-B661-4117-B56E-23052DEB607B}" destId="{DCFCEB2B-917B-4835-832E-18618D890726}" srcOrd="0" destOrd="0" presId="urn:microsoft.com/office/officeart/2005/8/layout/chevron1"/>
    <dgm:cxn modelId="{FA4AB6EF-B8C2-4623-AE69-9F5A213B549E}" type="presOf" srcId="{271D1961-2820-4CF4-9B15-017219D5D859}" destId="{AA077224-802B-44F0-A203-22E70EA71D1D}" srcOrd="0" destOrd="0" presId="urn:microsoft.com/office/officeart/2005/8/layout/chevron1"/>
    <dgm:cxn modelId="{E60D53F0-ED31-4613-AA8C-5B1024D2E477}" type="presOf" srcId="{6DBE3726-CCDF-44BB-B3C3-0661A71C0F18}" destId="{B4F0A4CA-165D-4505-B60A-A4FDAD42BE5C}" srcOrd="0" destOrd="0" presId="urn:microsoft.com/office/officeart/2005/8/layout/chevron1"/>
    <dgm:cxn modelId="{754F79F5-1995-4914-A755-052FC5BE447B}" srcId="{1430ACBD-DCFE-4430-B849-653C1C2217A0}" destId="{F7D4DD98-B661-4117-B56E-23052DEB607B}" srcOrd="3" destOrd="0" parTransId="{C31CC820-A1F4-4EC9-89EE-0479901BA4B7}" sibTransId="{DCE89B78-E83A-472F-849F-E18C396B9177}"/>
    <dgm:cxn modelId="{A33D724A-0A94-4AD2-B138-91385BA7D6D5}" type="presParOf" srcId="{FE6451F4-6F23-49EC-8980-C288E063A85F}" destId="{06B8CEEF-B969-47DB-A998-9EACA532D880}" srcOrd="0" destOrd="0" presId="urn:microsoft.com/office/officeart/2005/8/layout/chevron1"/>
    <dgm:cxn modelId="{8B428E60-2F71-43C7-A4AC-1F7161D4D822}" type="presParOf" srcId="{FE6451F4-6F23-49EC-8980-C288E063A85F}" destId="{9113BF82-FBD0-41B6-ACDE-58AAB78819C6}" srcOrd="1" destOrd="0" presId="urn:microsoft.com/office/officeart/2005/8/layout/chevron1"/>
    <dgm:cxn modelId="{4795CC5F-A109-4232-9377-FD6D886A6EC4}" type="presParOf" srcId="{FE6451F4-6F23-49EC-8980-C288E063A85F}" destId="{B4F0A4CA-165D-4505-B60A-A4FDAD42BE5C}" srcOrd="2" destOrd="0" presId="urn:microsoft.com/office/officeart/2005/8/layout/chevron1"/>
    <dgm:cxn modelId="{EB7EBB61-23E4-4569-9357-A5AD880FDA83}" type="presParOf" srcId="{FE6451F4-6F23-49EC-8980-C288E063A85F}" destId="{34519940-3C52-481F-9F92-8776C9985CD8}" srcOrd="3" destOrd="0" presId="urn:microsoft.com/office/officeart/2005/8/layout/chevron1"/>
    <dgm:cxn modelId="{886CB531-BC5D-430B-9080-CE57B7E8024B}" type="presParOf" srcId="{FE6451F4-6F23-49EC-8980-C288E063A85F}" destId="{422807AA-EE7F-4BA0-937C-AEBDC6798567}" srcOrd="4" destOrd="0" presId="urn:microsoft.com/office/officeart/2005/8/layout/chevron1"/>
    <dgm:cxn modelId="{77674299-109F-4CA1-9809-579ED997E919}" type="presParOf" srcId="{FE6451F4-6F23-49EC-8980-C288E063A85F}" destId="{0AC4DC9A-3DAC-4D88-A7BB-D74D2991631A}" srcOrd="5" destOrd="0" presId="urn:microsoft.com/office/officeart/2005/8/layout/chevron1"/>
    <dgm:cxn modelId="{680AA7CF-24EA-4155-8CAF-29ECE0B02711}" type="presParOf" srcId="{FE6451F4-6F23-49EC-8980-C288E063A85F}" destId="{DCFCEB2B-917B-4835-832E-18618D890726}" srcOrd="6" destOrd="0" presId="urn:microsoft.com/office/officeart/2005/8/layout/chevron1"/>
    <dgm:cxn modelId="{3094744B-6536-4AD3-BAC9-4355308C99BB}" type="presParOf" srcId="{FE6451F4-6F23-49EC-8980-C288E063A85F}" destId="{34A542A9-22D5-4DB6-B440-C83D5C938654}" srcOrd="7" destOrd="0" presId="urn:microsoft.com/office/officeart/2005/8/layout/chevron1"/>
    <dgm:cxn modelId="{D654CDE8-4726-4E1C-8CF5-D8467E4B680B}" type="presParOf" srcId="{FE6451F4-6F23-49EC-8980-C288E063A85F}" destId="{AA077224-802B-44F0-A203-22E70EA71D1D}" srcOrd="8" destOrd="0" presId="urn:microsoft.com/office/officeart/2005/8/layout/chevron1"/>
    <dgm:cxn modelId="{6D2303FC-EDD5-4A06-99CB-94779FB7B845}" type="presParOf" srcId="{FE6451F4-6F23-49EC-8980-C288E063A85F}" destId="{E2E382E0-2EA8-49B7-8750-693202F56203}" srcOrd="9" destOrd="0" presId="urn:microsoft.com/office/officeart/2005/8/layout/chevron1"/>
    <dgm:cxn modelId="{B22907F2-8319-438F-87A5-6958061EFAC9}" type="presParOf" srcId="{FE6451F4-6F23-49EC-8980-C288E063A85F}" destId="{17D6337E-E503-497D-9ECC-98760CBC4C3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8CEEF-B969-47DB-A998-9EACA532D880}">
      <dsp:nvSpPr>
        <dsp:cNvPr id="0" name=""/>
        <dsp:cNvSpPr/>
      </dsp:nvSpPr>
      <dsp:spPr>
        <a:xfrm>
          <a:off x="5736" y="0"/>
          <a:ext cx="2133889" cy="5660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1. Problems</a:t>
          </a:r>
        </a:p>
      </dsp:txBody>
      <dsp:txXfrm>
        <a:off x="288765" y="0"/>
        <a:ext cx="1567832" cy="566057"/>
      </dsp:txXfrm>
    </dsp:sp>
    <dsp:sp modelId="{B4F0A4CA-165D-4505-B60A-A4FDAD42BE5C}">
      <dsp:nvSpPr>
        <dsp:cNvPr id="0" name=""/>
        <dsp:cNvSpPr/>
      </dsp:nvSpPr>
      <dsp:spPr>
        <a:xfrm>
          <a:off x="1926236" y="0"/>
          <a:ext cx="2133889" cy="566057"/>
        </a:xfrm>
        <a:prstGeom prst="chevron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2. WHO </a:t>
          </a:r>
          <a:r>
            <a:rPr lang="en-US" sz="900" b="0" kern="1200" dirty="0">
              <a:latin typeface="Calibri Light" panose="020F0302020204030204"/>
            </a:rPr>
            <a:t>(Focus Population Group) needs to change?  WHAT</a:t>
          </a:r>
          <a:r>
            <a:rPr lang="en-US" sz="900" b="0" kern="1200" dirty="0"/>
            <a:t> </a:t>
          </a:r>
          <a:r>
            <a:rPr lang="en-US" sz="900" b="0" kern="1200" dirty="0">
              <a:latin typeface="Calibri Light" panose="020F0302020204030204"/>
            </a:rPr>
            <a:t>needs to change? </a:t>
          </a:r>
          <a:r>
            <a:rPr lang="en-US" sz="900" b="0" kern="1200" dirty="0"/>
            <a:t>(Outcome Statement)</a:t>
          </a:r>
        </a:p>
      </dsp:txBody>
      <dsp:txXfrm>
        <a:off x="2209265" y="0"/>
        <a:ext cx="1567832" cy="566057"/>
      </dsp:txXfrm>
    </dsp:sp>
    <dsp:sp modelId="{422807AA-EE7F-4BA0-937C-AEBDC6798567}">
      <dsp:nvSpPr>
        <dsp:cNvPr id="0" name=""/>
        <dsp:cNvSpPr/>
      </dsp:nvSpPr>
      <dsp:spPr>
        <a:xfrm>
          <a:off x="3846737" y="0"/>
          <a:ext cx="2133889" cy="566057"/>
        </a:xfrm>
        <a:prstGeom prst="chevron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3. Outcome Mapping (in Sequence)</a:t>
          </a:r>
        </a:p>
      </dsp:txBody>
      <dsp:txXfrm>
        <a:off x="4129766" y="0"/>
        <a:ext cx="1567832" cy="566057"/>
      </dsp:txXfrm>
    </dsp:sp>
    <dsp:sp modelId="{DCFCEB2B-917B-4835-832E-18618D890726}">
      <dsp:nvSpPr>
        <dsp:cNvPr id="0" name=""/>
        <dsp:cNvSpPr/>
      </dsp:nvSpPr>
      <dsp:spPr>
        <a:xfrm>
          <a:off x="5767237" y="0"/>
          <a:ext cx="2133889" cy="5660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4. Outputs</a:t>
          </a:r>
        </a:p>
      </dsp:txBody>
      <dsp:txXfrm>
        <a:off x="6050266" y="0"/>
        <a:ext cx="1567832" cy="566057"/>
      </dsp:txXfrm>
    </dsp:sp>
    <dsp:sp modelId="{AA077224-802B-44F0-A203-22E70EA71D1D}">
      <dsp:nvSpPr>
        <dsp:cNvPr id="0" name=""/>
        <dsp:cNvSpPr/>
      </dsp:nvSpPr>
      <dsp:spPr>
        <a:xfrm>
          <a:off x="7687737" y="0"/>
          <a:ext cx="2133889" cy="5660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5. Evidence Expertise Experience</a:t>
          </a:r>
        </a:p>
      </dsp:txBody>
      <dsp:txXfrm>
        <a:off x="7970766" y="0"/>
        <a:ext cx="1567832" cy="566057"/>
      </dsp:txXfrm>
    </dsp:sp>
    <dsp:sp modelId="{17D6337E-E503-497D-9ECC-98760CBC4C3F}">
      <dsp:nvSpPr>
        <dsp:cNvPr id="0" name=""/>
        <dsp:cNvSpPr/>
      </dsp:nvSpPr>
      <dsp:spPr>
        <a:xfrm>
          <a:off x="9608238" y="0"/>
          <a:ext cx="2133889" cy="5660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>
              <a:solidFill>
                <a:schemeClr val="tx1"/>
              </a:solidFill>
            </a:rPr>
            <a:t>6. Barriers</a:t>
          </a:r>
        </a:p>
      </dsp:txBody>
      <dsp:txXfrm>
        <a:off x="9891267" y="0"/>
        <a:ext cx="1567832" cy="5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2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87382" y="879565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4515" y="1517780"/>
            <a:ext cx="1541417" cy="418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High unemployment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4514" y="3960786"/>
            <a:ext cx="1541417" cy="9855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Poor relations between youth population and authorities due to poor governance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11187" y="1398921"/>
            <a:ext cx="2232373" cy="73488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WHO needs to change WHAT: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Youth needs skills to be employed/increased income </a:t>
            </a:r>
            <a:r>
              <a:rPr lang="en-US" sz="1050" dirty="0">
                <a:solidFill>
                  <a:srgbClr val="002060"/>
                </a:solidFill>
              </a:rPr>
              <a:t>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92990" y="3466050"/>
            <a:ext cx="2222101" cy="81017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WHO needs to change WHAT: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Youth improves its ability to engage with and advocate towards government </a:t>
            </a:r>
            <a:r>
              <a:rPr lang="en-US" sz="1050" dirty="0">
                <a:solidFill>
                  <a:srgbClr val="002060"/>
                </a:solidFill>
              </a:rPr>
              <a:t>③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1187" y="4651588"/>
            <a:ext cx="2216520" cy="81138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WHO needs to change WHAT: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Government needs to improve its governance/institutional performance towards youth </a:t>
            </a:r>
            <a:r>
              <a:rPr lang="en-US" sz="1050" dirty="0">
                <a:solidFill>
                  <a:srgbClr val="002060"/>
                </a:solidFill>
              </a:rPr>
              <a:t>④</a:t>
            </a:r>
            <a:r>
              <a:rPr lang="en-US" sz="12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177309" y="1389597"/>
            <a:ext cx="1458386" cy="605165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29324" y="1477927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chemeClr val="bg2">
                    <a:lumMod val="25000"/>
                  </a:schemeClr>
                </a:solidFill>
              </a:rPr>
              <a:t>Shortage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 of trainers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0052462" y="3172126"/>
            <a:ext cx="1749254" cy="5673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Resistance from media owners to broadcast content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52461" y="4109506"/>
            <a:ext cx="1749255" cy="4209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Competing lobby groups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0075597" y="4942529"/>
            <a:ext cx="1702982" cy="4126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Political/government staff  turnover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177310" y="2231866"/>
            <a:ext cx="1485778" cy="598025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177309" y="3051649"/>
            <a:ext cx="1485779" cy="655638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177309" y="3947418"/>
            <a:ext cx="1485779" cy="641194"/>
          </a:xfrm>
          <a:prstGeom prst="rect">
            <a:avLst/>
          </a:prstGeom>
          <a:noFill/>
          <a:ln w="19050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179166" y="4828743"/>
            <a:ext cx="1483924" cy="640182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 dirty="0">
                <a:solidFill>
                  <a:schemeClr val="tx1"/>
                </a:solidFill>
              </a:rPr>
              <a:t>1… 2… 3…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0052461" y="2302865"/>
            <a:ext cx="1749255" cy="4180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chemeClr val="bg2">
                    <a:lumMod val="25000"/>
                  </a:schemeClr>
                </a:solidFill>
              </a:rPr>
              <a:t>Shortage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 of trainers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5292990" y="5848552"/>
            <a:ext cx="2234716" cy="481141"/>
          </a:xfrm>
          <a:prstGeom prst="rect">
            <a:avLst/>
          </a:prstGeom>
          <a:solidFill>
            <a:schemeClr val="bg2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Map out sequence of achieving above outcomes in </a:t>
            </a:r>
            <a:r>
              <a:rPr lang="en-US" sz="1050" dirty="0">
                <a:solidFill>
                  <a:schemeClr val="bg1"/>
                </a:solidFill>
              </a:rPr>
              <a:t>①②③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2585088" y="1508108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Vocational Training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2585088" y="2332697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Entrepreneurship skills building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585088" y="3158564"/>
            <a:ext cx="1863636" cy="5673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Content on government policy options for youth broadcast.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2585088" y="410719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Government Lobbying Training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2585088" y="4932045"/>
            <a:ext cx="1863636" cy="4180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Government official capacity building</a:t>
            </a:r>
          </a:p>
        </p:txBody>
      </p:sp>
      <p:cxnSp>
        <p:nvCxnSpPr>
          <p:cNvPr id="218" name="Straight Arrow Connector 217"/>
          <p:cNvCxnSpPr/>
          <p:nvPr/>
        </p:nvCxnSpPr>
        <p:spPr>
          <a:xfrm>
            <a:off x="8162083" y="6050961"/>
            <a:ext cx="546464" cy="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162084" y="6288371"/>
            <a:ext cx="546464" cy="0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8708547" y="5927850"/>
            <a:ext cx="20345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Strong connection based on “3Es”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8708547" y="6165568"/>
            <a:ext cx="21662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Moderate connection based on “3Es”</a:t>
            </a:r>
          </a:p>
        </p:txBody>
      </p:sp>
      <p:sp>
        <p:nvSpPr>
          <p:cNvPr id="222" name="Oval 221"/>
          <p:cNvSpPr/>
          <p:nvPr/>
        </p:nvSpPr>
        <p:spPr>
          <a:xfrm>
            <a:off x="319880" y="6369999"/>
            <a:ext cx="245135" cy="245135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</a:t>
            </a:r>
          </a:p>
        </p:txBody>
      </p:sp>
      <p:sp>
        <p:nvSpPr>
          <p:cNvPr id="231" name="Oval 230"/>
          <p:cNvSpPr/>
          <p:nvPr/>
        </p:nvSpPr>
        <p:spPr>
          <a:xfrm>
            <a:off x="284625" y="1150286"/>
            <a:ext cx="245135" cy="2451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</a:t>
            </a:r>
          </a:p>
        </p:txBody>
      </p:sp>
      <p:sp>
        <p:nvSpPr>
          <p:cNvPr id="232" name="Oval 231"/>
          <p:cNvSpPr/>
          <p:nvPr/>
        </p:nvSpPr>
        <p:spPr>
          <a:xfrm>
            <a:off x="5027526" y="1132445"/>
            <a:ext cx="245135" cy="245135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2</a:t>
            </a:r>
          </a:p>
        </p:txBody>
      </p:sp>
      <p:sp>
        <p:nvSpPr>
          <p:cNvPr id="233" name="Oval 232"/>
          <p:cNvSpPr/>
          <p:nvPr/>
        </p:nvSpPr>
        <p:spPr>
          <a:xfrm>
            <a:off x="2516360" y="1150326"/>
            <a:ext cx="245135" cy="24513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4</a:t>
            </a:r>
          </a:p>
        </p:txBody>
      </p:sp>
      <p:sp>
        <p:nvSpPr>
          <p:cNvPr id="234" name="Oval 233"/>
          <p:cNvSpPr/>
          <p:nvPr/>
        </p:nvSpPr>
        <p:spPr>
          <a:xfrm>
            <a:off x="7912172" y="1138395"/>
            <a:ext cx="245135" cy="24513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5</a:t>
            </a:r>
          </a:p>
        </p:txBody>
      </p:sp>
      <p:sp>
        <p:nvSpPr>
          <p:cNvPr id="235" name="Oval 234"/>
          <p:cNvSpPr/>
          <p:nvPr/>
        </p:nvSpPr>
        <p:spPr>
          <a:xfrm>
            <a:off x="9784189" y="1147962"/>
            <a:ext cx="245135" cy="24513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6</a:t>
            </a:r>
          </a:p>
        </p:txBody>
      </p:sp>
      <p:sp>
        <p:nvSpPr>
          <p:cNvPr id="236" name="Oval 235"/>
          <p:cNvSpPr/>
          <p:nvPr/>
        </p:nvSpPr>
        <p:spPr>
          <a:xfrm>
            <a:off x="5026223" y="5587801"/>
            <a:ext cx="245135" cy="245135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7214" y="6354066"/>
            <a:ext cx="169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Follow the Steps </a:t>
            </a:r>
          </a:p>
        </p:txBody>
      </p:sp>
      <p:graphicFrame>
        <p:nvGraphicFramePr>
          <p:cNvPr id="52" name="Diagram 51"/>
          <p:cNvGraphicFramePr/>
          <p:nvPr>
            <p:extLst>
              <p:ext uri="{D42A27DB-BD31-4B8C-83A1-F6EECF244321}">
                <p14:modId xmlns:p14="http://schemas.microsoft.com/office/powerpoint/2010/main" val="2568528203"/>
              </p:ext>
            </p:extLst>
          </p:nvPr>
        </p:nvGraphicFramePr>
        <p:xfrm>
          <a:off x="287382" y="252548"/>
          <a:ext cx="11747864" cy="566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4" name="Rectangle 83"/>
          <p:cNvSpPr/>
          <p:nvPr/>
        </p:nvSpPr>
        <p:spPr>
          <a:xfrm>
            <a:off x="5298572" y="2442678"/>
            <a:ext cx="2216519" cy="77772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WHO needs to change WHAT: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Youth increase their awareness of government policy options towards youth </a:t>
            </a:r>
            <a:r>
              <a:rPr lang="en-US" sz="1050" dirty="0">
                <a:solidFill>
                  <a:srgbClr val="002060"/>
                </a:solidFill>
              </a:rPr>
              <a:t> ②</a:t>
            </a:r>
          </a:p>
        </p:txBody>
      </p:sp>
      <p:cxnSp>
        <p:nvCxnSpPr>
          <p:cNvPr id="43" name="Elbow Connector 42"/>
          <p:cNvCxnSpPr>
            <a:endCxn id="11" idx="1"/>
          </p:cNvCxnSpPr>
          <p:nvPr/>
        </p:nvCxnSpPr>
        <p:spPr>
          <a:xfrm>
            <a:off x="4446518" y="1577548"/>
            <a:ext cx="864669" cy="18881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194" idx="3"/>
            <a:endCxn id="12" idx="1"/>
          </p:cNvCxnSpPr>
          <p:nvPr/>
        </p:nvCxnSpPr>
        <p:spPr>
          <a:xfrm flipV="1">
            <a:off x="4448724" y="3871136"/>
            <a:ext cx="844266" cy="44506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92" idx="3"/>
          </p:cNvCxnSpPr>
          <p:nvPr/>
        </p:nvCxnSpPr>
        <p:spPr>
          <a:xfrm flipV="1">
            <a:off x="4448724" y="1882605"/>
            <a:ext cx="844266" cy="65909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cxnSpLocks/>
            <a:stCxn id="193" idx="3"/>
            <a:endCxn id="84" idx="1"/>
          </p:cNvCxnSpPr>
          <p:nvPr/>
        </p:nvCxnSpPr>
        <p:spPr>
          <a:xfrm flipV="1">
            <a:off x="4448724" y="2831542"/>
            <a:ext cx="849848" cy="610679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lbow Connector 175"/>
          <p:cNvCxnSpPr>
            <a:cxnSpLocks/>
          </p:cNvCxnSpPr>
          <p:nvPr/>
        </p:nvCxnSpPr>
        <p:spPr>
          <a:xfrm flipV="1">
            <a:off x="4446518" y="4906523"/>
            <a:ext cx="864669" cy="262984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8708547" y="6411175"/>
            <a:ext cx="21662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Weak connection based on “3Es”</a:t>
            </a:r>
          </a:p>
        </p:txBody>
      </p:sp>
      <p:cxnSp>
        <p:nvCxnSpPr>
          <p:cNvPr id="190" name="Straight Arrow Connector 189"/>
          <p:cNvCxnSpPr/>
          <p:nvPr/>
        </p:nvCxnSpPr>
        <p:spPr>
          <a:xfrm>
            <a:off x="8177309" y="6534285"/>
            <a:ext cx="546464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7A1AC4194C114D98E965DFFDC941BC" ma:contentTypeVersion="14" ma:contentTypeDescription="Create a new document." ma:contentTypeScope="" ma:versionID="fa4d29fcca56cc20e2d8aa3fe424ec2e">
  <xsd:schema xmlns:xsd="http://www.w3.org/2001/XMLSchema" xmlns:xs="http://www.w3.org/2001/XMLSchema" xmlns:p="http://schemas.microsoft.com/office/2006/metadata/properties" xmlns:ns1="http://schemas.microsoft.com/sharepoint/v3" xmlns:ns2="ab62d851-3284-47e1-956a-5a98622f9ba3" xmlns:ns3="6fdc0d4d-af83-493e-a3da-8f65f54a7060" targetNamespace="http://schemas.microsoft.com/office/2006/metadata/properties" ma:root="true" ma:fieldsID="09f8f4fdccfc469ffdaab791b439befd" ns1:_="" ns2:_="" ns3:_="">
    <xsd:import namespace="http://schemas.microsoft.com/sharepoint/v3"/>
    <xsd:import namespace="ab62d851-3284-47e1-956a-5a98622f9ba3"/>
    <xsd:import namespace="6fdc0d4d-af83-493e-a3da-8f65f54a706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2d851-3284-47e1-956a-5a98622f9b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c0d4d-af83-493e-a3da-8f65f54a7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171FA59-3126-4415-8A37-39954EEA25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A4A9AD-E9F3-4D32-9AFE-A1D2B0FF644B}"/>
</file>

<file path=customXml/itemProps3.xml><?xml version="1.0" encoding="utf-8"?>
<ds:datastoreItem xmlns:ds="http://schemas.openxmlformats.org/officeDocument/2006/customXml" ds:itemID="{22E719FC-9816-46CB-90DB-74E541BE8867}">
  <ds:schemaRefs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260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André</cp:lastModifiedBy>
  <cp:revision>47</cp:revision>
  <cp:lastPrinted>2020-05-26T12:08:28Z</cp:lastPrinted>
  <dcterms:created xsi:type="dcterms:W3CDTF">2020-05-22T09:49:54Z</dcterms:created>
  <dcterms:modified xsi:type="dcterms:W3CDTF">2021-05-06T11:56:16Z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0x010100E27A1AC4194C114D98E965DFFDC941BC</vt:lpwstr>
  </property>
</Properties>
</file>